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1"/>
  </p:sldMasterIdLst>
  <p:notesMasterIdLst>
    <p:notesMasterId r:id="rId71"/>
  </p:notesMasterIdLst>
  <p:sldIdLst>
    <p:sldId id="256" r:id="rId2"/>
    <p:sldId id="258" r:id="rId3"/>
    <p:sldId id="257" r:id="rId4"/>
    <p:sldId id="259" r:id="rId5"/>
    <p:sldId id="260" r:id="rId6"/>
    <p:sldId id="261" r:id="rId7"/>
    <p:sldId id="262" r:id="rId8"/>
    <p:sldId id="263" r:id="rId9"/>
    <p:sldId id="264" r:id="rId10"/>
    <p:sldId id="265" r:id="rId11"/>
    <p:sldId id="266" r:id="rId12"/>
    <p:sldId id="281" r:id="rId13"/>
    <p:sldId id="269" r:id="rId14"/>
    <p:sldId id="270" r:id="rId15"/>
    <p:sldId id="271" r:id="rId16"/>
    <p:sldId id="272" r:id="rId17"/>
    <p:sldId id="273" r:id="rId18"/>
    <p:sldId id="274" r:id="rId19"/>
    <p:sldId id="275" r:id="rId20"/>
    <p:sldId id="276" r:id="rId21"/>
    <p:sldId id="277" r:id="rId22"/>
    <p:sldId id="283" r:id="rId23"/>
    <p:sldId id="278" r:id="rId24"/>
    <p:sldId id="279" r:id="rId25"/>
    <p:sldId id="282" r:id="rId26"/>
    <p:sldId id="284" r:id="rId27"/>
    <p:sldId id="285" r:id="rId28"/>
    <p:sldId id="286" r:id="rId29"/>
    <p:sldId id="287" r:id="rId30"/>
    <p:sldId id="288" r:id="rId31"/>
    <p:sldId id="289" r:id="rId32"/>
    <p:sldId id="290" r:id="rId33"/>
    <p:sldId id="291" r:id="rId34"/>
    <p:sldId id="305" r:id="rId35"/>
    <p:sldId id="292" r:id="rId36"/>
    <p:sldId id="293" r:id="rId37"/>
    <p:sldId id="294" r:id="rId38"/>
    <p:sldId id="295" r:id="rId39"/>
    <p:sldId id="296" r:id="rId40"/>
    <p:sldId id="297" r:id="rId41"/>
    <p:sldId id="298" r:id="rId42"/>
    <p:sldId id="299" r:id="rId43"/>
    <p:sldId id="304" r:id="rId44"/>
    <p:sldId id="306" r:id="rId45"/>
    <p:sldId id="314" r:id="rId46"/>
    <p:sldId id="315" r:id="rId47"/>
    <p:sldId id="316" r:id="rId48"/>
    <p:sldId id="317" r:id="rId49"/>
    <p:sldId id="318" r:id="rId50"/>
    <p:sldId id="319" r:id="rId51"/>
    <p:sldId id="320" r:id="rId52"/>
    <p:sldId id="321" r:id="rId53"/>
    <p:sldId id="323" r:id="rId54"/>
    <p:sldId id="325" r:id="rId55"/>
    <p:sldId id="326" r:id="rId56"/>
    <p:sldId id="327" r:id="rId57"/>
    <p:sldId id="330" r:id="rId58"/>
    <p:sldId id="329" r:id="rId59"/>
    <p:sldId id="331" r:id="rId60"/>
    <p:sldId id="332" r:id="rId61"/>
    <p:sldId id="333" r:id="rId62"/>
    <p:sldId id="334" r:id="rId63"/>
    <p:sldId id="335" r:id="rId64"/>
    <p:sldId id="336" r:id="rId65"/>
    <p:sldId id="337" r:id="rId66"/>
    <p:sldId id="338" r:id="rId67"/>
    <p:sldId id="341" r:id="rId68"/>
    <p:sldId id="342" r:id="rId69"/>
    <p:sldId id="343"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58746-F0FC-4395-A24C-1B8F04A3A8A8}" type="doc">
      <dgm:prSet loTypeId="urn:microsoft.com/office/officeart/2005/8/layout/radial4" loCatId="relationship" qsTypeId="urn:microsoft.com/office/officeart/2005/8/quickstyle/3d5" qsCatId="3D" csTypeId="urn:microsoft.com/office/officeart/2005/8/colors/colorful1" csCatId="colorful" phldr="1"/>
      <dgm:spPr>
        <a:scene3d>
          <a:camera prst="obliqueTopLeft" zoom="95000"/>
          <a:lightRig rig="flat" dir="t"/>
        </a:scene3d>
      </dgm:spPr>
      <dgm:t>
        <a:bodyPr/>
        <a:lstStyle/>
        <a:p>
          <a:endParaRPr lang="en-US"/>
        </a:p>
      </dgm:t>
    </dgm:pt>
    <dgm:pt modelId="{512F1888-5C5E-483C-94BB-4F983412A7BF}">
      <dgm:prSet phldrT="[Text]" custT="1"/>
      <dgm:spPr/>
      <dgm:t>
        <a:bodyPr/>
        <a:lstStyle/>
        <a:p>
          <a:pPr algn="ctr" rtl="1"/>
          <a:r>
            <a:rPr lang="fa-IR" sz="2000" b="1">
              <a:solidFill>
                <a:schemeClr val="tx1"/>
              </a:solidFill>
              <a:cs typeface="B Nazanin" panose="00000400000000000000" pitchFamily="2" charset="-78"/>
            </a:rPr>
            <a:t>عنوان مطالب</a:t>
          </a:r>
          <a:endParaRPr lang="en-US" sz="2000" b="1">
            <a:solidFill>
              <a:schemeClr val="tx1"/>
            </a:solidFill>
            <a:cs typeface="B Nazanin" panose="00000400000000000000" pitchFamily="2" charset="-78"/>
          </a:endParaRPr>
        </a:p>
      </dgm:t>
    </dgm:pt>
    <dgm:pt modelId="{5F64E7D4-3707-4509-9BDF-9D45875FD285}" type="parTrans" cxnId="{CEC50781-74A5-4231-A92F-201899229116}">
      <dgm:prSet/>
      <dgm:spPr/>
      <dgm:t>
        <a:bodyPr/>
        <a:lstStyle/>
        <a:p>
          <a:endParaRPr lang="en-US" b="1">
            <a:solidFill>
              <a:schemeClr val="tx1"/>
            </a:solidFill>
          </a:endParaRPr>
        </a:p>
      </dgm:t>
    </dgm:pt>
    <dgm:pt modelId="{CE29353E-FF15-4DFF-B957-05B8BCDDB3BD}" type="sibTrans" cxnId="{CEC50781-74A5-4231-A92F-201899229116}">
      <dgm:prSet/>
      <dgm:spPr/>
      <dgm:t>
        <a:bodyPr/>
        <a:lstStyle/>
        <a:p>
          <a:endParaRPr lang="en-US" b="1">
            <a:solidFill>
              <a:schemeClr val="tx1"/>
            </a:solidFill>
          </a:endParaRPr>
        </a:p>
      </dgm:t>
    </dgm:pt>
    <dgm:pt modelId="{157D4A05-6AB2-4ECC-AABA-E6AE88790C93}">
      <dgm:prSet phldrT="[Text]" custT="1"/>
      <dgm:spPr/>
      <dgm:t>
        <a:bodyPr/>
        <a:lstStyle/>
        <a:p>
          <a:r>
            <a:rPr lang="fa-IR" sz="1600" b="1">
              <a:solidFill>
                <a:schemeClr val="tx1"/>
              </a:solidFill>
              <a:cs typeface="B Nazanin" panose="00000400000000000000" pitchFamily="2" charset="-78"/>
            </a:rPr>
            <a:t>پیشنهادات</a:t>
          </a:r>
          <a:endParaRPr lang="en-US" sz="1600" b="1">
            <a:solidFill>
              <a:schemeClr val="tx1"/>
            </a:solidFill>
            <a:cs typeface="B Nazanin" panose="00000400000000000000" pitchFamily="2" charset="-78"/>
          </a:endParaRPr>
        </a:p>
      </dgm:t>
    </dgm:pt>
    <dgm:pt modelId="{0EA33613-42D8-47C2-9894-E851D45C2D1D}" type="parTrans" cxnId="{7D3DBF55-AFE4-4E15-8D18-477F42A2852D}">
      <dgm:prSet/>
      <dgm:spPr/>
      <dgm:t>
        <a:bodyPr/>
        <a:lstStyle/>
        <a:p>
          <a:endParaRPr lang="en-US" b="1">
            <a:solidFill>
              <a:schemeClr val="tx1"/>
            </a:solidFill>
          </a:endParaRPr>
        </a:p>
      </dgm:t>
    </dgm:pt>
    <dgm:pt modelId="{304A838E-A46C-432E-BF26-D5651E4CCF44}" type="sibTrans" cxnId="{7D3DBF55-AFE4-4E15-8D18-477F42A2852D}">
      <dgm:prSet/>
      <dgm:spPr/>
      <dgm:t>
        <a:bodyPr/>
        <a:lstStyle/>
        <a:p>
          <a:endParaRPr lang="en-US" b="1">
            <a:solidFill>
              <a:schemeClr val="tx1"/>
            </a:solidFill>
          </a:endParaRPr>
        </a:p>
      </dgm:t>
    </dgm:pt>
    <dgm:pt modelId="{157ED2B0-CD4C-4567-A3E9-7D4C8A94C1EA}">
      <dgm:prSet phldrT="[Text]" custT="1"/>
      <dgm:spPr/>
      <dgm:t>
        <a:bodyPr/>
        <a:lstStyle/>
        <a:p>
          <a:r>
            <a:rPr lang="fa-IR" sz="1600" b="1">
              <a:solidFill>
                <a:schemeClr val="tx1"/>
              </a:solidFill>
              <a:cs typeface="B Nazanin" panose="00000400000000000000" pitchFamily="2" charset="-78"/>
            </a:rPr>
            <a:t>نتایج و بحث</a:t>
          </a:r>
          <a:endParaRPr lang="en-US" sz="1600" b="1">
            <a:solidFill>
              <a:schemeClr val="tx1"/>
            </a:solidFill>
            <a:cs typeface="B Nazanin" panose="00000400000000000000" pitchFamily="2" charset="-78"/>
          </a:endParaRPr>
        </a:p>
      </dgm:t>
    </dgm:pt>
    <dgm:pt modelId="{5EA7B448-3228-4B8D-9105-CB6E2381ACA8}" type="parTrans" cxnId="{C46C4DA1-607A-441C-A332-BF32CE6FB083}">
      <dgm:prSet/>
      <dgm:spPr/>
      <dgm:t>
        <a:bodyPr/>
        <a:lstStyle/>
        <a:p>
          <a:endParaRPr lang="en-US" b="1">
            <a:solidFill>
              <a:schemeClr val="tx1"/>
            </a:solidFill>
          </a:endParaRPr>
        </a:p>
      </dgm:t>
    </dgm:pt>
    <dgm:pt modelId="{FEC19031-7EE0-4565-88AD-CF418F87178C}" type="sibTrans" cxnId="{C46C4DA1-607A-441C-A332-BF32CE6FB083}">
      <dgm:prSet/>
      <dgm:spPr/>
      <dgm:t>
        <a:bodyPr/>
        <a:lstStyle/>
        <a:p>
          <a:endParaRPr lang="en-US" b="1">
            <a:solidFill>
              <a:schemeClr val="tx1"/>
            </a:solidFill>
          </a:endParaRPr>
        </a:p>
      </dgm:t>
    </dgm:pt>
    <dgm:pt modelId="{1B3FF2E2-6FD8-4352-BA19-D2CC4C2F886F}">
      <dgm:prSet phldrT="[Text]" custT="1"/>
      <dgm:spPr/>
      <dgm:t>
        <a:bodyPr/>
        <a:lstStyle/>
        <a:p>
          <a:r>
            <a:rPr lang="fa-IR" sz="1600" b="1" noProof="1">
              <a:solidFill>
                <a:schemeClr val="tx1"/>
              </a:solidFill>
              <a:cs typeface="B Nazanin" panose="00000400000000000000" pitchFamily="2" charset="-78"/>
            </a:rPr>
            <a:t>یافته های توصیفی و استنباطی</a:t>
          </a:r>
        </a:p>
      </dgm:t>
    </dgm:pt>
    <dgm:pt modelId="{A10E3936-E4AB-4653-8BC9-761A936F0E79}" type="parTrans" cxnId="{3FB1227B-F572-4F15-A41D-66A3F445F95A}">
      <dgm:prSet/>
      <dgm:spPr/>
      <dgm:t>
        <a:bodyPr/>
        <a:lstStyle/>
        <a:p>
          <a:endParaRPr lang="en-US" b="1">
            <a:solidFill>
              <a:schemeClr val="tx1"/>
            </a:solidFill>
          </a:endParaRPr>
        </a:p>
      </dgm:t>
    </dgm:pt>
    <dgm:pt modelId="{99870549-01B0-429D-90BF-865EEEAEE4E8}" type="sibTrans" cxnId="{3FB1227B-F572-4F15-A41D-66A3F445F95A}">
      <dgm:prSet/>
      <dgm:spPr/>
      <dgm:t>
        <a:bodyPr/>
        <a:lstStyle/>
        <a:p>
          <a:endParaRPr lang="en-US" b="1">
            <a:solidFill>
              <a:schemeClr val="tx1"/>
            </a:solidFill>
          </a:endParaRPr>
        </a:p>
      </dgm:t>
    </dgm:pt>
    <dgm:pt modelId="{6C0D2639-3FD4-48F2-9DE6-25DB5849F6FD}">
      <dgm:prSet phldrT="[Text]" custT="1"/>
      <dgm:spPr/>
      <dgm:t>
        <a:bodyPr/>
        <a:lstStyle/>
        <a:p>
          <a:pPr rtl="1"/>
          <a:r>
            <a:rPr lang="fa-IR" sz="1600" b="1">
              <a:solidFill>
                <a:schemeClr val="tx1"/>
              </a:solidFill>
              <a:cs typeface="B Nazanin" panose="00000400000000000000" pitchFamily="2" charset="-78"/>
            </a:rPr>
            <a:t>بیان مسئله</a:t>
          </a:r>
          <a:endParaRPr lang="en-US" sz="1600" b="1">
            <a:solidFill>
              <a:schemeClr val="tx1"/>
            </a:solidFill>
            <a:cs typeface="B Nazanin" panose="00000400000000000000" pitchFamily="2" charset="-78"/>
          </a:endParaRPr>
        </a:p>
      </dgm:t>
    </dgm:pt>
    <dgm:pt modelId="{FA8F817C-DCB2-4EDA-8FD2-323C22B8E1B6}" type="parTrans" cxnId="{7057912D-9F8B-44C4-980C-08109702BCA0}">
      <dgm:prSet/>
      <dgm:spPr/>
      <dgm:t>
        <a:bodyPr/>
        <a:lstStyle/>
        <a:p>
          <a:endParaRPr lang="en-US" b="1">
            <a:solidFill>
              <a:schemeClr val="tx1"/>
            </a:solidFill>
          </a:endParaRPr>
        </a:p>
      </dgm:t>
    </dgm:pt>
    <dgm:pt modelId="{10601F1A-24B8-4F9D-BF01-20F894789B8E}" type="sibTrans" cxnId="{7057912D-9F8B-44C4-980C-08109702BCA0}">
      <dgm:prSet/>
      <dgm:spPr/>
      <dgm:t>
        <a:bodyPr/>
        <a:lstStyle/>
        <a:p>
          <a:endParaRPr lang="en-US" b="1">
            <a:solidFill>
              <a:schemeClr val="tx1"/>
            </a:solidFill>
          </a:endParaRPr>
        </a:p>
      </dgm:t>
    </dgm:pt>
    <dgm:pt modelId="{116A284F-F278-4F76-B356-B3DDC2E44627}">
      <dgm:prSet phldrT="[Text]" custT="1"/>
      <dgm:spPr/>
      <dgm:t>
        <a:bodyPr/>
        <a:lstStyle/>
        <a:p>
          <a:r>
            <a:rPr lang="fa-IR" sz="1600" b="1" noProof="1">
              <a:solidFill>
                <a:schemeClr val="tx1"/>
              </a:solidFill>
              <a:cs typeface="B Nazanin" panose="00000400000000000000" pitchFamily="2" charset="-78"/>
            </a:rPr>
            <a:t>محل انجام تحقیق</a:t>
          </a:r>
        </a:p>
      </dgm:t>
    </dgm:pt>
    <dgm:pt modelId="{97D6EE2E-C696-456E-A13C-2CBE101409EC}" type="parTrans" cxnId="{CF51B90B-D663-4E1D-AC69-371AAF7C1FF2}">
      <dgm:prSet/>
      <dgm:spPr/>
      <dgm:t>
        <a:bodyPr/>
        <a:lstStyle/>
        <a:p>
          <a:endParaRPr lang="en-US" b="1">
            <a:solidFill>
              <a:schemeClr val="tx1"/>
            </a:solidFill>
          </a:endParaRPr>
        </a:p>
      </dgm:t>
    </dgm:pt>
    <dgm:pt modelId="{4B40CED9-7E6D-4AD6-89C4-3E5A08C4E0C6}" type="sibTrans" cxnId="{CF51B90B-D663-4E1D-AC69-371AAF7C1FF2}">
      <dgm:prSet/>
      <dgm:spPr/>
      <dgm:t>
        <a:bodyPr/>
        <a:lstStyle/>
        <a:p>
          <a:endParaRPr lang="en-US" b="1">
            <a:solidFill>
              <a:schemeClr val="tx1"/>
            </a:solidFill>
          </a:endParaRPr>
        </a:p>
      </dgm:t>
    </dgm:pt>
    <dgm:pt modelId="{0B075723-B266-4B22-AAD1-91E7B37C40A5}">
      <dgm:prSet phldrT="[Text]" custT="1"/>
      <dgm:spPr/>
      <dgm:t>
        <a:bodyPr/>
        <a:lstStyle/>
        <a:p>
          <a:r>
            <a:rPr lang="fa-IR" sz="1600" b="1" noProof="1">
              <a:solidFill>
                <a:schemeClr val="tx1"/>
              </a:solidFill>
              <a:cs typeface="B Nazanin" panose="00000400000000000000" pitchFamily="2" charset="-78"/>
            </a:rPr>
            <a:t>روش شناسی تحقیق</a:t>
          </a:r>
        </a:p>
      </dgm:t>
    </dgm:pt>
    <dgm:pt modelId="{6600BBCA-375A-4C6A-88BB-E12E90610735}" type="parTrans" cxnId="{5758ECA6-6C36-4281-AA88-644E9AC0E881}">
      <dgm:prSet/>
      <dgm:spPr/>
      <dgm:t>
        <a:bodyPr/>
        <a:lstStyle/>
        <a:p>
          <a:endParaRPr lang="en-US" b="1">
            <a:solidFill>
              <a:schemeClr val="tx1"/>
            </a:solidFill>
          </a:endParaRPr>
        </a:p>
      </dgm:t>
    </dgm:pt>
    <dgm:pt modelId="{4DB239B6-5800-41C5-85B8-876ACEAE872D}" type="sibTrans" cxnId="{5758ECA6-6C36-4281-AA88-644E9AC0E881}">
      <dgm:prSet/>
      <dgm:spPr/>
      <dgm:t>
        <a:bodyPr/>
        <a:lstStyle/>
        <a:p>
          <a:endParaRPr lang="en-US" b="1">
            <a:solidFill>
              <a:schemeClr val="tx1"/>
            </a:solidFill>
          </a:endParaRPr>
        </a:p>
      </dgm:t>
    </dgm:pt>
    <dgm:pt modelId="{951E090B-028B-4165-A0EC-B8545ADD78A6}">
      <dgm:prSet phldrT="[Text]" custT="1"/>
      <dgm:spPr/>
      <dgm:t>
        <a:bodyPr/>
        <a:lstStyle/>
        <a:p>
          <a:r>
            <a:rPr lang="fa-IR" sz="1600" b="1" noProof="1">
              <a:solidFill>
                <a:schemeClr val="tx1"/>
              </a:solidFill>
              <a:cs typeface="B Nazanin" panose="00000400000000000000" pitchFamily="2" charset="-78"/>
            </a:rPr>
            <a:t>پیشینه </a:t>
          </a:r>
          <a:r>
            <a:rPr lang="fa-IR" sz="1600" b="1">
              <a:solidFill>
                <a:schemeClr val="tx1"/>
              </a:solidFill>
              <a:cs typeface="B Nazanin" panose="00000400000000000000" pitchFamily="2" charset="-78"/>
            </a:rPr>
            <a:t>تحقیق</a:t>
          </a:r>
          <a:endParaRPr lang="en-US" sz="1600" b="1">
            <a:solidFill>
              <a:schemeClr val="tx1"/>
            </a:solidFill>
            <a:cs typeface="B Nazanin" panose="00000400000000000000" pitchFamily="2" charset="-78"/>
          </a:endParaRPr>
        </a:p>
      </dgm:t>
    </dgm:pt>
    <dgm:pt modelId="{84BA1C42-5019-4C6F-B14C-DFBDEDDBE2AE}" type="parTrans" cxnId="{997F3403-008C-4AEC-BD12-465EDBDB4310}">
      <dgm:prSet/>
      <dgm:spPr/>
      <dgm:t>
        <a:bodyPr/>
        <a:lstStyle/>
        <a:p>
          <a:endParaRPr lang="en-US" b="1">
            <a:solidFill>
              <a:schemeClr val="tx1"/>
            </a:solidFill>
          </a:endParaRPr>
        </a:p>
      </dgm:t>
    </dgm:pt>
    <dgm:pt modelId="{6E1A8D72-CD08-45BA-9298-0C1E98CC1D08}" type="sibTrans" cxnId="{997F3403-008C-4AEC-BD12-465EDBDB4310}">
      <dgm:prSet/>
      <dgm:spPr/>
      <dgm:t>
        <a:bodyPr/>
        <a:lstStyle/>
        <a:p>
          <a:endParaRPr lang="en-US" b="1">
            <a:solidFill>
              <a:schemeClr val="tx1"/>
            </a:solidFill>
          </a:endParaRPr>
        </a:p>
      </dgm:t>
    </dgm:pt>
    <dgm:pt modelId="{2BC533C5-7004-427B-BA93-2B34D7A7C734}">
      <dgm:prSet phldrT="[Text]" custT="1"/>
      <dgm:spPr/>
      <dgm:t>
        <a:bodyPr/>
        <a:lstStyle/>
        <a:p>
          <a:r>
            <a:rPr lang="fa-IR" sz="1600" b="1">
              <a:solidFill>
                <a:schemeClr val="tx1"/>
              </a:solidFill>
              <a:cs typeface="B Nazanin" panose="00000400000000000000" pitchFamily="2" charset="-78"/>
            </a:rPr>
            <a:t>اهداف و سوالات</a:t>
          </a:r>
          <a:endParaRPr lang="en-US" sz="1600" b="1">
            <a:solidFill>
              <a:schemeClr val="tx1"/>
            </a:solidFill>
            <a:cs typeface="B Nazanin" panose="00000400000000000000" pitchFamily="2" charset="-78"/>
          </a:endParaRPr>
        </a:p>
      </dgm:t>
    </dgm:pt>
    <dgm:pt modelId="{2DCD20B3-BC7E-480E-9A67-2564834FDDB8}" type="parTrans" cxnId="{B7AB0053-2CA8-4A67-88C7-0F4063E810A0}">
      <dgm:prSet/>
      <dgm:spPr/>
      <dgm:t>
        <a:bodyPr/>
        <a:lstStyle/>
        <a:p>
          <a:endParaRPr lang="en-US" b="1">
            <a:solidFill>
              <a:schemeClr val="tx1"/>
            </a:solidFill>
          </a:endParaRPr>
        </a:p>
      </dgm:t>
    </dgm:pt>
    <dgm:pt modelId="{E5923A35-FC9F-4AE5-B7CC-FFB1A040D190}" type="sibTrans" cxnId="{B7AB0053-2CA8-4A67-88C7-0F4063E810A0}">
      <dgm:prSet/>
      <dgm:spPr/>
      <dgm:t>
        <a:bodyPr/>
        <a:lstStyle/>
        <a:p>
          <a:endParaRPr lang="en-US" b="1">
            <a:solidFill>
              <a:schemeClr val="tx1"/>
            </a:solidFill>
          </a:endParaRPr>
        </a:p>
      </dgm:t>
    </dgm:pt>
    <dgm:pt modelId="{9E287537-7FD9-481D-9D37-B84EA922456E}">
      <dgm:prSet phldrT="[Text]" custT="1"/>
      <dgm:spPr/>
      <dgm:t>
        <a:bodyPr/>
        <a:lstStyle/>
        <a:p>
          <a:r>
            <a:rPr lang="fa-IR" sz="1600" b="1">
              <a:solidFill>
                <a:schemeClr val="tx1"/>
              </a:solidFill>
              <a:cs typeface="B Nazanin" panose="00000400000000000000" pitchFamily="2" charset="-78"/>
            </a:rPr>
            <a:t>روند انجام کار</a:t>
          </a:r>
          <a:endParaRPr lang="en-US" sz="1600" b="1">
            <a:solidFill>
              <a:schemeClr val="tx1"/>
            </a:solidFill>
            <a:cs typeface="B Nazanin" panose="00000400000000000000" pitchFamily="2" charset="-78"/>
          </a:endParaRPr>
        </a:p>
      </dgm:t>
    </dgm:pt>
    <dgm:pt modelId="{5C8F5D73-2A84-42B1-AC1A-8B40E672110F}" type="parTrans" cxnId="{3445C811-8C23-4278-B06E-5D307C7C50FD}">
      <dgm:prSet/>
      <dgm:spPr/>
      <dgm:t>
        <a:bodyPr/>
        <a:lstStyle/>
        <a:p>
          <a:endParaRPr lang="en-US"/>
        </a:p>
      </dgm:t>
    </dgm:pt>
    <dgm:pt modelId="{BDB8938A-DFE1-40B0-943E-81B9E403E42B}" type="sibTrans" cxnId="{3445C811-8C23-4278-B06E-5D307C7C50FD}">
      <dgm:prSet/>
      <dgm:spPr/>
      <dgm:t>
        <a:bodyPr/>
        <a:lstStyle/>
        <a:p>
          <a:endParaRPr lang="en-US"/>
        </a:p>
      </dgm:t>
    </dgm:pt>
    <dgm:pt modelId="{E9BF02C2-ADEC-49FE-A1B6-13DAD4F8404B}">
      <dgm:prSet phldrT="[Text]" custT="1"/>
      <dgm:spPr/>
      <dgm:t>
        <a:bodyPr/>
        <a:lstStyle/>
        <a:p>
          <a:r>
            <a:rPr lang="fa-IR" sz="1600" b="1">
              <a:solidFill>
                <a:schemeClr val="tx1"/>
              </a:solidFill>
              <a:cs typeface="B Nazanin" panose="00000400000000000000" pitchFamily="2" charset="-78"/>
            </a:rPr>
            <a:t>مفاهیم و تعاریف</a:t>
          </a:r>
          <a:endParaRPr lang="en-US" sz="1600" b="1">
            <a:solidFill>
              <a:schemeClr val="tx1"/>
            </a:solidFill>
            <a:cs typeface="B Nazanin" panose="00000400000000000000" pitchFamily="2" charset="-78"/>
          </a:endParaRPr>
        </a:p>
      </dgm:t>
    </dgm:pt>
    <dgm:pt modelId="{9562044E-0022-4DE1-9AD7-16D0FC29821A}" type="parTrans" cxnId="{4172A832-1B6F-46D1-A1F8-1019DFB99155}">
      <dgm:prSet/>
      <dgm:spPr/>
      <dgm:t>
        <a:bodyPr/>
        <a:lstStyle/>
        <a:p>
          <a:endParaRPr lang="en-US"/>
        </a:p>
      </dgm:t>
    </dgm:pt>
    <dgm:pt modelId="{C1B035C2-92AE-4B0F-805F-AE0CEAC8A316}" type="sibTrans" cxnId="{4172A832-1B6F-46D1-A1F8-1019DFB99155}">
      <dgm:prSet/>
      <dgm:spPr/>
      <dgm:t>
        <a:bodyPr/>
        <a:lstStyle/>
        <a:p>
          <a:endParaRPr lang="en-US"/>
        </a:p>
      </dgm:t>
    </dgm:pt>
    <dgm:pt modelId="{ED72761B-0F14-4EE9-A17B-5AB197510402}" type="pres">
      <dgm:prSet presAssocID="{51958746-F0FC-4395-A24C-1B8F04A3A8A8}" presName="cycle" presStyleCnt="0">
        <dgm:presLayoutVars>
          <dgm:chMax val="1"/>
          <dgm:dir/>
          <dgm:animLvl val="ctr"/>
          <dgm:resizeHandles val="exact"/>
        </dgm:presLayoutVars>
      </dgm:prSet>
      <dgm:spPr/>
    </dgm:pt>
    <dgm:pt modelId="{A74143D9-20EA-44C6-8A08-18DD18033517}" type="pres">
      <dgm:prSet presAssocID="{512F1888-5C5E-483C-94BB-4F983412A7BF}" presName="centerShape" presStyleLbl="node0" presStyleIdx="0" presStyleCnt="1" custLinFactNeighborX="-482" custLinFactNeighborY="-294"/>
      <dgm:spPr/>
    </dgm:pt>
    <dgm:pt modelId="{BBCD760B-13F4-4B52-91CA-5C0FBA3CF954}" type="pres">
      <dgm:prSet presAssocID="{0EA33613-42D8-47C2-9894-E851D45C2D1D}" presName="parTrans" presStyleLbl="bgSibTrans2D1" presStyleIdx="0" presStyleCnt="10"/>
      <dgm:spPr/>
    </dgm:pt>
    <dgm:pt modelId="{50B99F70-C327-4AA1-8F96-FBDD77423B41}" type="pres">
      <dgm:prSet presAssocID="{157D4A05-6AB2-4ECC-AABA-E6AE88790C93}" presName="node" presStyleLbl="node1" presStyleIdx="0" presStyleCnt="10">
        <dgm:presLayoutVars>
          <dgm:bulletEnabled val="1"/>
        </dgm:presLayoutVars>
      </dgm:prSet>
      <dgm:spPr/>
    </dgm:pt>
    <dgm:pt modelId="{18ADDC5B-CF88-48C6-9726-B2B5FDC34847}" type="pres">
      <dgm:prSet presAssocID="{5EA7B448-3228-4B8D-9105-CB6E2381ACA8}" presName="parTrans" presStyleLbl="bgSibTrans2D1" presStyleIdx="1" presStyleCnt="10"/>
      <dgm:spPr/>
    </dgm:pt>
    <dgm:pt modelId="{4EFB1456-3842-4E0D-AB01-7D64F2D0466B}" type="pres">
      <dgm:prSet presAssocID="{157ED2B0-CD4C-4567-A3E9-7D4C8A94C1EA}" presName="node" presStyleLbl="node1" presStyleIdx="1" presStyleCnt="10">
        <dgm:presLayoutVars>
          <dgm:bulletEnabled val="1"/>
        </dgm:presLayoutVars>
      </dgm:prSet>
      <dgm:spPr/>
    </dgm:pt>
    <dgm:pt modelId="{F853D49A-2B68-4D5C-A06A-246B8AE3BB3C}" type="pres">
      <dgm:prSet presAssocID="{A10E3936-E4AB-4653-8BC9-761A936F0E79}" presName="parTrans" presStyleLbl="bgSibTrans2D1" presStyleIdx="2" presStyleCnt="10"/>
      <dgm:spPr/>
    </dgm:pt>
    <dgm:pt modelId="{A1FFFA6C-47C0-4857-8CA5-2A537E4FFC5E}" type="pres">
      <dgm:prSet presAssocID="{1B3FF2E2-6FD8-4352-BA19-D2CC4C2F886F}" presName="node" presStyleLbl="node1" presStyleIdx="2" presStyleCnt="10">
        <dgm:presLayoutVars>
          <dgm:bulletEnabled val="1"/>
        </dgm:presLayoutVars>
      </dgm:prSet>
      <dgm:spPr/>
    </dgm:pt>
    <dgm:pt modelId="{55D5F1C8-C841-45AF-B024-0B0AB0F8E23F}" type="pres">
      <dgm:prSet presAssocID="{97D6EE2E-C696-456E-A13C-2CBE101409EC}" presName="parTrans" presStyleLbl="bgSibTrans2D1" presStyleIdx="3" presStyleCnt="10"/>
      <dgm:spPr/>
    </dgm:pt>
    <dgm:pt modelId="{D4F5E1A5-4A40-4E59-9B3C-F24FA0971783}" type="pres">
      <dgm:prSet presAssocID="{116A284F-F278-4F76-B356-B3DDC2E44627}" presName="node" presStyleLbl="node1" presStyleIdx="3" presStyleCnt="10">
        <dgm:presLayoutVars>
          <dgm:bulletEnabled val="1"/>
        </dgm:presLayoutVars>
      </dgm:prSet>
      <dgm:spPr/>
    </dgm:pt>
    <dgm:pt modelId="{6A097241-054A-4A45-836F-0CC60A45B6EE}" type="pres">
      <dgm:prSet presAssocID="{6600BBCA-375A-4C6A-88BB-E12E90610735}" presName="parTrans" presStyleLbl="bgSibTrans2D1" presStyleIdx="4" presStyleCnt="10" custLinFactNeighborY="6002"/>
      <dgm:spPr/>
    </dgm:pt>
    <dgm:pt modelId="{E2128A7A-10F1-47DE-8356-8F08E9C27AB8}" type="pres">
      <dgm:prSet presAssocID="{0B075723-B266-4B22-AAD1-91E7B37C40A5}" presName="node" presStyleLbl="node1" presStyleIdx="4" presStyleCnt="10">
        <dgm:presLayoutVars>
          <dgm:bulletEnabled val="1"/>
        </dgm:presLayoutVars>
      </dgm:prSet>
      <dgm:spPr/>
    </dgm:pt>
    <dgm:pt modelId="{E63FCF9C-2800-4FB4-AF2C-255FDEEE943F}" type="pres">
      <dgm:prSet presAssocID="{84BA1C42-5019-4C6F-B14C-DFBDEDDBE2AE}" presName="parTrans" presStyleLbl="bgSibTrans2D1" presStyleIdx="5" presStyleCnt="10"/>
      <dgm:spPr/>
    </dgm:pt>
    <dgm:pt modelId="{1606839D-9BFF-420A-B70C-D8F368FE6819}" type="pres">
      <dgm:prSet presAssocID="{951E090B-028B-4165-A0EC-B8545ADD78A6}" presName="node" presStyleLbl="node1" presStyleIdx="5" presStyleCnt="10">
        <dgm:presLayoutVars>
          <dgm:bulletEnabled val="1"/>
        </dgm:presLayoutVars>
      </dgm:prSet>
      <dgm:spPr/>
    </dgm:pt>
    <dgm:pt modelId="{16A879B7-CF72-4793-BC19-BFBF8F9A0B16}" type="pres">
      <dgm:prSet presAssocID="{9562044E-0022-4DE1-9AD7-16D0FC29821A}" presName="parTrans" presStyleLbl="bgSibTrans2D1" presStyleIdx="6" presStyleCnt="10"/>
      <dgm:spPr/>
    </dgm:pt>
    <dgm:pt modelId="{0F927646-A3DB-4FFA-8725-39B396C02CDB}" type="pres">
      <dgm:prSet presAssocID="{E9BF02C2-ADEC-49FE-A1B6-13DAD4F8404B}" presName="node" presStyleLbl="node1" presStyleIdx="6" presStyleCnt="10">
        <dgm:presLayoutVars>
          <dgm:bulletEnabled val="1"/>
        </dgm:presLayoutVars>
      </dgm:prSet>
      <dgm:spPr/>
    </dgm:pt>
    <dgm:pt modelId="{6391A0A9-1F8C-4870-9BD3-DABC42280DE4}" type="pres">
      <dgm:prSet presAssocID="{5C8F5D73-2A84-42B1-AC1A-8B40E672110F}" presName="parTrans" presStyleLbl="bgSibTrans2D1" presStyleIdx="7" presStyleCnt="10"/>
      <dgm:spPr/>
    </dgm:pt>
    <dgm:pt modelId="{64058BD3-D8D8-4402-A7F6-D583DC3A7593}" type="pres">
      <dgm:prSet presAssocID="{9E287537-7FD9-481D-9D37-B84EA922456E}" presName="node" presStyleLbl="node1" presStyleIdx="7" presStyleCnt="10">
        <dgm:presLayoutVars>
          <dgm:bulletEnabled val="1"/>
        </dgm:presLayoutVars>
      </dgm:prSet>
      <dgm:spPr/>
    </dgm:pt>
    <dgm:pt modelId="{4CE50B8F-0892-46A2-BFD5-327BE138BFF0}" type="pres">
      <dgm:prSet presAssocID="{2DCD20B3-BC7E-480E-9A67-2564834FDDB8}" presName="parTrans" presStyleLbl="bgSibTrans2D1" presStyleIdx="8" presStyleCnt="10"/>
      <dgm:spPr/>
    </dgm:pt>
    <dgm:pt modelId="{B4CC43A5-47DD-4CBF-B588-08DADAA44E96}" type="pres">
      <dgm:prSet presAssocID="{2BC533C5-7004-427B-BA93-2B34D7A7C734}" presName="node" presStyleLbl="node1" presStyleIdx="8" presStyleCnt="10" custRadScaleRad="100197" custRadScaleInc="3414">
        <dgm:presLayoutVars>
          <dgm:bulletEnabled val="1"/>
        </dgm:presLayoutVars>
      </dgm:prSet>
      <dgm:spPr/>
    </dgm:pt>
    <dgm:pt modelId="{F1F47176-DF96-41BC-A164-C5722084C0BF}" type="pres">
      <dgm:prSet presAssocID="{FA8F817C-DCB2-4EDA-8FD2-323C22B8E1B6}" presName="parTrans" presStyleLbl="bgSibTrans2D1" presStyleIdx="9" presStyleCnt="10"/>
      <dgm:spPr/>
    </dgm:pt>
    <dgm:pt modelId="{4F1231FE-FC32-4F51-8E4D-568E9F079DBA}" type="pres">
      <dgm:prSet presAssocID="{6C0D2639-3FD4-48F2-9DE6-25DB5849F6FD}" presName="node" presStyleLbl="node1" presStyleIdx="9" presStyleCnt="10">
        <dgm:presLayoutVars>
          <dgm:bulletEnabled val="1"/>
        </dgm:presLayoutVars>
      </dgm:prSet>
      <dgm:spPr/>
    </dgm:pt>
  </dgm:ptLst>
  <dgm:cxnLst>
    <dgm:cxn modelId="{997F3403-008C-4AEC-BD12-465EDBDB4310}" srcId="{512F1888-5C5E-483C-94BB-4F983412A7BF}" destId="{951E090B-028B-4165-A0EC-B8545ADD78A6}" srcOrd="5" destOrd="0" parTransId="{84BA1C42-5019-4C6F-B14C-DFBDEDDBE2AE}" sibTransId="{6E1A8D72-CD08-45BA-9298-0C1E98CC1D08}"/>
    <dgm:cxn modelId="{5719EF03-5CC7-4479-BFD3-53C9B59169F9}" type="presOf" srcId="{6600BBCA-375A-4C6A-88BB-E12E90610735}" destId="{6A097241-054A-4A45-836F-0CC60A45B6EE}" srcOrd="0" destOrd="0" presId="urn:microsoft.com/office/officeart/2005/8/layout/radial4"/>
    <dgm:cxn modelId="{CF51B90B-D663-4E1D-AC69-371AAF7C1FF2}" srcId="{512F1888-5C5E-483C-94BB-4F983412A7BF}" destId="{116A284F-F278-4F76-B356-B3DDC2E44627}" srcOrd="3" destOrd="0" parTransId="{97D6EE2E-C696-456E-A13C-2CBE101409EC}" sibTransId="{4B40CED9-7E6D-4AD6-89C4-3E5A08C4E0C6}"/>
    <dgm:cxn modelId="{3445C811-8C23-4278-B06E-5D307C7C50FD}" srcId="{512F1888-5C5E-483C-94BB-4F983412A7BF}" destId="{9E287537-7FD9-481D-9D37-B84EA922456E}" srcOrd="7" destOrd="0" parTransId="{5C8F5D73-2A84-42B1-AC1A-8B40E672110F}" sibTransId="{BDB8938A-DFE1-40B0-943E-81B9E403E42B}"/>
    <dgm:cxn modelId="{70791D12-5B0F-4518-AE56-B7E84B3020C1}" type="presOf" srcId="{951E090B-028B-4165-A0EC-B8545ADD78A6}" destId="{1606839D-9BFF-420A-B70C-D8F368FE6819}" srcOrd="0" destOrd="0" presId="urn:microsoft.com/office/officeart/2005/8/layout/radial4"/>
    <dgm:cxn modelId="{33DBE520-4CE4-454A-BB63-132AA81093C7}" type="presOf" srcId="{157ED2B0-CD4C-4567-A3E9-7D4C8A94C1EA}" destId="{4EFB1456-3842-4E0D-AB01-7D64F2D0466B}" srcOrd="0" destOrd="0" presId="urn:microsoft.com/office/officeart/2005/8/layout/radial4"/>
    <dgm:cxn modelId="{43CF682C-9BCD-4B25-BCE5-F9F2D2C3E750}" type="presOf" srcId="{0EA33613-42D8-47C2-9894-E851D45C2D1D}" destId="{BBCD760B-13F4-4B52-91CA-5C0FBA3CF954}" srcOrd="0" destOrd="0" presId="urn:microsoft.com/office/officeart/2005/8/layout/radial4"/>
    <dgm:cxn modelId="{7057912D-9F8B-44C4-980C-08109702BCA0}" srcId="{512F1888-5C5E-483C-94BB-4F983412A7BF}" destId="{6C0D2639-3FD4-48F2-9DE6-25DB5849F6FD}" srcOrd="9" destOrd="0" parTransId="{FA8F817C-DCB2-4EDA-8FD2-323C22B8E1B6}" sibTransId="{10601F1A-24B8-4F9D-BF01-20F894789B8E}"/>
    <dgm:cxn modelId="{4172A832-1B6F-46D1-A1F8-1019DFB99155}" srcId="{512F1888-5C5E-483C-94BB-4F983412A7BF}" destId="{E9BF02C2-ADEC-49FE-A1B6-13DAD4F8404B}" srcOrd="6" destOrd="0" parTransId="{9562044E-0022-4DE1-9AD7-16D0FC29821A}" sibTransId="{C1B035C2-92AE-4B0F-805F-AE0CEAC8A316}"/>
    <dgm:cxn modelId="{2F35AC37-98F2-4E3D-ADE2-9326F69FEE03}" type="presOf" srcId="{5C8F5D73-2A84-42B1-AC1A-8B40E672110F}" destId="{6391A0A9-1F8C-4870-9BD3-DABC42280DE4}" srcOrd="0" destOrd="0" presId="urn:microsoft.com/office/officeart/2005/8/layout/radial4"/>
    <dgm:cxn modelId="{0AB6D35C-7892-4074-9128-7CE9A0AC522B}" type="presOf" srcId="{A10E3936-E4AB-4653-8BC9-761A936F0E79}" destId="{F853D49A-2B68-4D5C-A06A-246B8AE3BB3C}" srcOrd="0" destOrd="0" presId="urn:microsoft.com/office/officeart/2005/8/layout/radial4"/>
    <dgm:cxn modelId="{EC397460-78F7-486B-A349-BE39B1912240}" type="presOf" srcId="{51958746-F0FC-4395-A24C-1B8F04A3A8A8}" destId="{ED72761B-0F14-4EE9-A17B-5AB197510402}" srcOrd="0" destOrd="0" presId="urn:microsoft.com/office/officeart/2005/8/layout/radial4"/>
    <dgm:cxn modelId="{4FCA8D6C-37B5-46BF-B94C-C5CA09C135AF}" type="presOf" srcId="{E9BF02C2-ADEC-49FE-A1B6-13DAD4F8404B}" destId="{0F927646-A3DB-4FFA-8725-39B396C02CDB}" srcOrd="0" destOrd="0" presId="urn:microsoft.com/office/officeart/2005/8/layout/radial4"/>
    <dgm:cxn modelId="{5967F471-6B87-4D8A-A3FE-60020D37CA93}" type="presOf" srcId="{97D6EE2E-C696-456E-A13C-2CBE101409EC}" destId="{55D5F1C8-C841-45AF-B024-0B0AB0F8E23F}" srcOrd="0" destOrd="0" presId="urn:microsoft.com/office/officeart/2005/8/layout/radial4"/>
    <dgm:cxn modelId="{B7AB0053-2CA8-4A67-88C7-0F4063E810A0}" srcId="{512F1888-5C5E-483C-94BB-4F983412A7BF}" destId="{2BC533C5-7004-427B-BA93-2B34D7A7C734}" srcOrd="8" destOrd="0" parTransId="{2DCD20B3-BC7E-480E-9A67-2564834FDDB8}" sibTransId="{E5923A35-FC9F-4AE5-B7CC-FFB1A040D190}"/>
    <dgm:cxn modelId="{7D3DBF55-AFE4-4E15-8D18-477F42A2852D}" srcId="{512F1888-5C5E-483C-94BB-4F983412A7BF}" destId="{157D4A05-6AB2-4ECC-AABA-E6AE88790C93}" srcOrd="0" destOrd="0" parTransId="{0EA33613-42D8-47C2-9894-E851D45C2D1D}" sibTransId="{304A838E-A46C-432E-BF26-D5651E4CCF44}"/>
    <dgm:cxn modelId="{06C05058-32A7-43D3-BB74-833B7E6FAC1F}" type="presOf" srcId="{512F1888-5C5E-483C-94BB-4F983412A7BF}" destId="{A74143D9-20EA-44C6-8A08-18DD18033517}" srcOrd="0" destOrd="0" presId="urn:microsoft.com/office/officeart/2005/8/layout/radial4"/>
    <dgm:cxn modelId="{3FB1227B-F572-4F15-A41D-66A3F445F95A}" srcId="{512F1888-5C5E-483C-94BB-4F983412A7BF}" destId="{1B3FF2E2-6FD8-4352-BA19-D2CC4C2F886F}" srcOrd="2" destOrd="0" parTransId="{A10E3936-E4AB-4653-8BC9-761A936F0E79}" sibTransId="{99870549-01B0-429D-90BF-865EEEAEE4E8}"/>
    <dgm:cxn modelId="{90A9257B-9DDF-4123-B3D3-6C26BA09BA92}" type="presOf" srcId="{9562044E-0022-4DE1-9AD7-16D0FC29821A}" destId="{16A879B7-CF72-4793-BC19-BFBF8F9A0B16}" srcOrd="0" destOrd="0" presId="urn:microsoft.com/office/officeart/2005/8/layout/radial4"/>
    <dgm:cxn modelId="{CEC50781-74A5-4231-A92F-201899229116}" srcId="{51958746-F0FC-4395-A24C-1B8F04A3A8A8}" destId="{512F1888-5C5E-483C-94BB-4F983412A7BF}" srcOrd="0" destOrd="0" parTransId="{5F64E7D4-3707-4509-9BDF-9D45875FD285}" sibTransId="{CE29353E-FF15-4DFF-B957-05B8BCDDB3BD}"/>
    <dgm:cxn modelId="{3403A69F-A8FE-4C30-8F64-FF3346A4CDDA}" type="presOf" srcId="{6C0D2639-3FD4-48F2-9DE6-25DB5849F6FD}" destId="{4F1231FE-FC32-4F51-8E4D-568E9F079DBA}" srcOrd="0" destOrd="0" presId="urn:microsoft.com/office/officeart/2005/8/layout/radial4"/>
    <dgm:cxn modelId="{135D2DA0-AC8C-4760-91B7-53729AAB50ED}" type="presOf" srcId="{0B075723-B266-4B22-AAD1-91E7B37C40A5}" destId="{E2128A7A-10F1-47DE-8356-8F08E9C27AB8}" srcOrd="0" destOrd="0" presId="urn:microsoft.com/office/officeart/2005/8/layout/radial4"/>
    <dgm:cxn modelId="{C46C4DA1-607A-441C-A332-BF32CE6FB083}" srcId="{512F1888-5C5E-483C-94BB-4F983412A7BF}" destId="{157ED2B0-CD4C-4567-A3E9-7D4C8A94C1EA}" srcOrd="1" destOrd="0" parTransId="{5EA7B448-3228-4B8D-9105-CB6E2381ACA8}" sibTransId="{FEC19031-7EE0-4565-88AD-CF418F87178C}"/>
    <dgm:cxn modelId="{5758ECA6-6C36-4281-AA88-644E9AC0E881}" srcId="{512F1888-5C5E-483C-94BB-4F983412A7BF}" destId="{0B075723-B266-4B22-AAD1-91E7B37C40A5}" srcOrd="4" destOrd="0" parTransId="{6600BBCA-375A-4C6A-88BB-E12E90610735}" sibTransId="{4DB239B6-5800-41C5-85B8-876ACEAE872D}"/>
    <dgm:cxn modelId="{202702B7-6746-4DFB-BEB3-0DBAC3619BA3}" type="presOf" srcId="{2DCD20B3-BC7E-480E-9A67-2564834FDDB8}" destId="{4CE50B8F-0892-46A2-BFD5-327BE138BFF0}" srcOrd="0" destOrd="0" presId="urn:microsoft.com/office/officeart/2005/8/layout/radial4"/>
    <dgm:cxn modelId="{5AD549B7-3745-4300-B8AA-1587A15275FC}" type="presOf" srcId="{157D4A05-6AB2-4ECC-AABA-E6AE88790C93}" destId="{50B99F70-C327-4AA1-8F96-FBDD77423B41}" srcOrd="0" destOrd="0" presId="urn:microsoft.com/office/officeart/2005/8/layout/radial4"/>
    <dgm:cxn modelId="{F08F5BCC-8DB7-49CF-BA9E-33C9CD8B3F59}" type="presOf" srcId="{84BA1C42-5019-4C6F-B14C-DFBDEDDBE2AE}" destId="{E63FCF9C-2800-4FB4-AF2C-255FDEEE943F}" srcOrd="0" destOrd="0" presId="urn:microsoft.com/office/officeart/2005/8/layout/radial4"/>
    <dgm:cxn modelId="{E9ECD9CC-114D-444B-A85B-5FE6D45C20B6}" type="presOf" srcId="{116A284F-F278-4F76-B356-B3DDC2E44627}" destId="{D4F5E1A5-4A40-4E59-9B3C-F24FA0971783}" srcOrd="0" destOrd="0" presId="urn:microsoft.com/office/officeart/2005/8/layout/radial4"/>
    <dgm:cxn modelId="{8AD333CD-92BE-46A0-8341-51BC3367D7EB}" type="presOf" srcId="{FA8F817C-DCB2-4EDA-8FD2-323C22B8E1B6}" destId="{F1F47176-DF96-41BC-A164-C5722084C0BF}" srcOrd="0" destOrd="0" presId="urn:microsoft.com/office/officeart/2005/8/layout/radial4"/>
    <dgm:cxn modelId="{4EF629CE-8B69-4B14-BF2F-98CEBD42B55E}" type="presOf" srcId="{5EA7B448-3228-4B8D-9105-CB6E2381ACA8}" destId="{18ADDC5B-CF88-48C6-9726-B2B5FDC34847}" srcOrd="0" destOrd="0" presId="urn:microsoft.com/office/officeart/2005/8/layout/radial4"/>
    <dgm:cxn modelId="{0CA85BCE-0B7C-46BA-92A2-D145201F9DF4}" type="presOf" srcId="{9E287537-7FD9-481D-9D37-B84EA922456E}" destId="{64058BD3-D8D8-4402-A7F6-D583DC3A7593}" srcOrd="0" destOrd="0" presId="urn:microsoft.com/office/officeart/2005/8/layout/radial4"/>
    <dgm:cxn modelId="{0EA6E5F2-5072-4A15-A929-588A0A4E727E}" type="presOf" srcId="{2BC533C5-7004-427B-BA93-2B34D7A7C734}" destId="{B4CC43A5-47DD-4CBF-B588-08DADAA44E96}" srcOrd="0" destOrd="0" presId="urn:microsoft.com/office/officeart/2005/8/layout/radial4"/>
    <dgm:cxn modelId="{48D3D1F4-DDA6-42EE-8E2D-3021D38CAFE9}" type="presOf" srcId="{1B3FF2E2-6FD8-4352-BA19-D2CC4C2F886F}" destId="{A1FFFA6C-47C0-4857-8CA5-2A537E4FFC5E}" srcOrd="0" destOrd="0" presId="urn:microsoft.com/office/officeart/2005/8/layout/radial4"/>
    <dgm:cxn modelId="{0A43C4FD-F65E-4DB4-B307-A70E4F15B588}" type="presParOf" srcId="{ED72761B-0F14-4EE9-A17B-5AB197510402}" destId="{A74143D9-20EA-44C6-8A08-18DD18033517}" srcOrd="0" destOrd="0" presId="urn:microsoft.com/office/officeart/2005/8/layout/radial4"/>
    <dgm:cxn modelId="{AEF74202-557E-45A2-9F23-7E9521549F38}" type="presParOf" srcId="{ED72761B-0F14-4EE9-A17B-5AB197510402}" destId="{BBCD760B-13F4-4B52-91CA-5C0FBA3CF954}" srcOrd="1" destOrd="0" presId="urn:microsoft.com/office/officeart/2005/8/layout/radial4"/>
    <dgm:cxn modelId="{FDF558EF-F93D-43D5-AFE9-FC605767879A}" type="presParOf" srcId="{ED72761B-0F14-4EE9-A17B-5AB197510402}" destId="{50B99F70-C327-4AA1-8F96-FBDD77423B41}" srcOrd="2" destOrd="0" presId="urn:microsoft.com/office/officeart/2005/8/layout/radial4"/>
    <dgm:cxn modelId="{E58A6DE3-B67D-406F-BABF-CAD314413F83}" type="presParOf" srcId="{ED72761B-0F14-4EE9-A17B-5AB197510402}" destId="{18ADDC5B-CF88-48C6-9726-B2B5FDC34847}" srcOrd="3" destOrd="0" presId="urn:microsoft.com/office/officeart/2005/8/layout/radial4"/>
    <dgm:cxn modelId="{F313DBC6-C951-43A3-AEE8-EEB1B144FAEA}" type="presParOf" srcId="{ED72761B-0F14-4EE9-A17B-5AB197510402}" destId="{4EFB1456-3842-4E0D-AB01-7D64F2D0466B}" srcOrd="4" destOrd="0" presId="urn:microsoft.com/office/officeart/2005/8/layout/radial4"/>
    <dgm:cxn modelId="{39FDB245-002B-412F-8FF9-46145C71752B}" type="presParOf" srcId="{ED72761B-0F14-4EE9-A17B-5AB197510402}" destId="{F853D49A-2B68-4D5C-A06A-246B8AE3BB3C}" srcOrd="5" destOrd="0" presId="urn:microsoft.com/office/officeart/2005/8/layout/radial4"/>
    <dgm:cxn modelId="{CCFC24E6-7DAE-4A10-B2C2-058799154AF0}" type="presParOf" srcId="{ED72761B-0F14-4EE9-A17B-5AB197510402}" destId="{A1FFFA6C-47C0-4857-8CA5-2A537E4FFC5E}" srcOrd="6" destOrd="0" presId="urn:microsoft.com/office/officeart/2005/8/layout/radial4"/>
    <dgm:cxn modelId="{23EF7D61-001F-49D9-8B2B-61FFC29072DA}" type="presParOf" srcId="{ED72761B-0F14-4EE9-A17B-5AB197510402}" destId="{55D5F1C8-C841-45AF-B024-0B0AB0F8E23F}" srcOrd="7" destOrd="0" presId="urn:microsoft.com/office/officeart/2005/8/layout/radial4"/>
    <dgm:cxn modelId="{9154EE09-8E6E-44E1-AF1F-FDF69C823D3D}" type="presParOf" srcId="{ED72761B-0F14-4EE9-A17B-5AB197510402}" destId="{D4F5E1A5-4A40-4E59-9B3C-F24FA0971783}" srcOrd="8" destOrd="0" presId="urn:microsoft.com/office/officeart/2005/8/layout/radial4"/>
    <dgm:cxn modelId="{0EBC636D-6A7F-4723-93E6-07B24DB2B1B7}" type="presParOf" srcId="{ED72761B-0F14-4EE9-A17B-5AB197510402}" destId="{6A097241-054A-4A45-836F-0CC60A45B6EE}" srcOrd="9" destOrd="0" presId="urn:microsoft.com/office/officeart/2005/8/layout/radial4"/>
    <dgm:cxn modelId="{F1227D95-091F-4DC3-8460-81E8E4DC6E0A}" type="presParOf" srcId="{ED72761B-0F14-4EE9-A17B-5AB197510402}" destId="{E2128A7A-10F1-47DE-8356-8F08E9C27AB8}" srcOrd="10" destOrd="0" presId="urn:microsoft.com/office/officeart/2005/8/layout/radial4"/>
    <dgm:cxn modelId="{DFC6CE24-2B54-452E-A2C0-038B628EBAED}" type="presParOf" srcId="{ED72761B-0F14-4EE9-A17B-5AB197510402}" destId="{E63FCF9C-2800-4FB4-AF2C-255FDEEE943F}" srcOrd="11" destOrd="0" presId="urn:microsoft.com/office/officeart/2005/8/layout/radial4"/>
    <dgm:cxn modelId="{CE828670-B4FE-4751-B6FE-916B72E53090}" type="presParOf" srcId="{ED72761B-0F14-4EE9-A17B-5AB197510402}" destId="{1606839D-9BFF-420A-B70C-D8F368FE6819}" srcOrd="12" destOrd="0" presId="urn:microsoft.com/office/officeart/2005/8/layout/radial4"/>
    <dgm:cxn modelId="{ACE5AA6A-5EB8-43FF-A9F1-516A7BE6C5F3}" type="presParOf" srcId="{ED72761B-0F14-4EE9-A17B-5AB197510402}" destId="{16A879B7-CF72-4793-BC19-BFBF8F9A0B16}" srcOrd="13" destOrd="0" presId="urn:microsoft.com/office/officeart/2005/8/layout/radial4"/>
    <dgm:cxn modelId="{69AD9E21-7D67-4FA0-B239-63525561DA3D}" type="presParOf" srcId="{ED72761B-0F14-4EE9-A17B-5AB197510402}" destId="{0F927646-A3DB-4FFA-8725-39B396C02CDB}" srcOrd="14" destOrd="0" presId="urn:microsoft.com/office/officeart/2005/8/layout/radial4"/>
    <dgm:cxn modelId="{C7ECF5D7-8031-4CC3-BC3E-AF6B2205CB80}" type="presParOf" srcId="{ED72761B-0F14-4EE9-A17B-5AB197510402}" destId="{6391A0A9-1F8C-4870-9BD3-DABC42280DE4}" srcOrd="15" destOrd="0" presId="urn:microsoft.com/office/officeart/2005/8/layout/radial4"/>
    <dgm:cxn modelId="{F57F2A73-A711-4289-B9D1-D0686C32C372}" type="presParOf" srcId="{ED72761B-0F14-4EE9-A17B-5AB197510402}" destId="{64058BD3-D8D8-4402-A7F6-D583DC3A7593}" srcOrd="16" destOrd="0" presId="urn:microsoft.com/office/officeart/2005/8/layout/radial4"/>
    <dgm:cxn modelId="{A2672E29-B7A1-440C-9F6E-D4A088A81F6D}" type="presParOf" srcId="{ED72761B-0F14-4EE9-A17B-5AB197510402}" destId="{4CE50B8F-0892-46A2-BFD5-327BE138BFF0}" srcOrd="17" destOrd="0" presId="urn:microsoft.com/office/officeart/2005/8/layout/radial4"/>
    <dgm:cxn modelId="{58B736F2-025D-4EE1-B67C-AE6D3A9F9CE6}" type="presParOf" srcId="{ED72761B-0F14-4EE9-A17B-5AB197510402}" destId="{B4CC43A5-47DD-4CBF-B588-08DADAA44E96}" srcOrd="18" destOrd="0" presId="urn:microsoft.com/office/officeart/2005/8/layout/radial4"/>
    <dgm:cxn modelId="{AE16D174-6EA3-4FD1-A400-D9134A879223}" type="presParOf" srcId="{ED72761B-0F14-4EE9-A17B-5AB197510402}" destId="{F1F47176-DF96-41BC-A164-C5722084C0BF}" srcOrd="19" destOrd="0" presId="urn:microsoft.com/office/officeart/2005/8/layout/radial4"/>
    <dgm:cxn modelId="{6A493526-5079-4483-9460-AD062DB8D2B1}" type="presParOf" srcId="{ED72761B-0F14-4EE9-A17B-5AB197510402}" destId="{4F1231FE-FC32-4F51-8E4D-568E9F079DBA}" srcOrd="2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09B81A-446A-4859-A1C6-8A4FEA640F47}" type="doc">
      <dgm:prSet loTypeId="urn:microsoft.com/office/officeart/2005/8/layout/process3" loCatId="process" qsTypeId="urn:microsoft.com/office/officeart/2005/8/quickstyle/3d1" qsCatId="3D" csTypeId="urn:microsoft.com/office/officeart/2005/8/colors/accent1_2" csCatId="accent1" phldr="1"/>
      <dgm:spPr/>
      <dgm:t>
        <a:bodyPr/>
        <a:lstStyle/>
        <a:p>
          <a:endParaRPr lang="en-US"/>
        </a:p>
      </dgm:t>
    </dgm:pt>
    <dgm:pt modelId="{C5B5B1E2-D887-4369-8C4C-4E454A118B11}">
      <dgm:prSet phldrT="[Text]" custT="1"/>
      <dgm:spPr/>
      <dgm:t>
        <a:bodyPr/>
        <a:lstStyle/>
        <a:p>
          <a:pPr algn="ctr" rtl="1"/>
          <a:r>
            <a:rPr lang="fa-IR" sz="2800" b="1">
              <a:cs typeface="B Zar" panose="00000400000000000000" pitchFamily="2" charset="-78"/>
            </a:rPr>
            <a:t>ظرفیت سازگاری</a:t>
          </a:r>
          <a:endParaRPr lang="en-US" sz="2800" b="1">
            <a:cs typeface="B Zar" panose="00000400000000000000" pitchFamily="2" charset="-78"/>
          </a:endParaRPr>
        </a:p>
      </dgm:t>
    </dgm:pt>
    <dgm:pt modelId="{36999E0E-78ED-408D-942B-D19282D4B428}" type="parTrans" cxnId="{E2F5CAF9-5532-4E44-AFE2-0F2585E4281F}">
      <dgm:prSet/>
      <dgm:spPr/>
      <dgm:t>
        <a:bodyPr/>
        <a:lstStyle/>
        <a:p>
          <a:endParaRPr lang="en-US"/>
        </a:p>
      </dgm:t>
    </dgm:pt>
    <dgm:pt modelId="{9B8BDEEC-ADC7-4641-9402-2EBB7C6C9815}" type="sibTrans" cxnId="{E2F5CAF9-5532-4E44-AFE2-0F2585E4281F}">
      <dgm:prSet/>
      <dgm:spPr/>
      <dgm:t>
        <a:bodyPr/>
        <a:lstStyle/>
        <a:p>
          <a:endParaRPr lang="en-US"/>
        </a:p>
      </dgm:t>
    </dgm:pt>
    <dgm:pt modelId="{2315459B-0D47-4B28-B60E-E9931F9AFC70}">
      <dgm:prSet phldrT="[Text]" custT="1"/>
      <dgm:spPr/>
      <dgm:t>
        <a:bodyPr/>
        <a:lstStyle/>
        <a:p>
          <a:pPr algn="r" rtl="1">
            <a:lnSpc>
              <a:spcPct val="100000"/>
            </a:lnSpc>
            <a:spcAft>
              <a:spcPts val="0"/>
            </a:spcAft>
          </a:pPr>
          <a:r>
            <a:rPr lang="fa-IR" sz="2000" b="1" noProof="1">
              <a:cs typeface="B Zar" panose="00000400000000000000" pitchFamily="2" charset="-78"/>
            </a:rPr>
            <a:t>تنوع</a:t>
          </a:r>
        </a:p>
      </dgm:t>
    </dgm:pt>
    <dgm:pt modelId="{DF108D0A-72D4-47CE-B2D1-10925A7BC1B6}" type="parTrans" cxnId="{70D44243-252F-482D-B63F-03C84F8AD083}">
      <dgm:prSet/>
      <dgm:spPr/>
      <dgm:t>
        <a:bodyPr/>
        <a:lstStyle/>
        <a:p>
          <a:endParaRPr lang="en-US"/>
        </a:p>
      </dgm:t>
    </dgm:pt>
    <dgm:pt modelId="{48A5F77B-8840-4E45-A50F-728220219579}" type="sibTrans" cxnId="{70D44243-252F-482D-B63F-03C84F8AD083}">
      <dgm:prSet/>
      <dgm:spPr/>
      <dgm:t>
        <a:bodyPr/>
        <a:lstStyle/>
        <a:p>
          <a:endParaRPr lang="en-US"/>
        </a:p>
      </dgm:t>
    </dgm:pt>
    <dgm:pt modelId="{3451B4CB-3A3C-4C71-8F64-986431B7829E}">
      <dgm:prSet phldrT="[Text]" custT="1"/>
      <dgm:spPr/>
      <dgm:t>
        <a:bodyPr/>
        <a:lstStyle/>
        <a:p>
          <a:pPr algn="ctr" rtl="1"/>
          <a:r>
            <a:rPr lang="fa-IR" sz="2800" b="1">
              <a:cs typeface="B Zar" panose="00000400000000000000" pitchFamily="2" charset="-78"/>
            </a:rPr>
            <a:t>انسجام سازمانی</a:t>
          </a:r>
          <a:endParaRPr lang="en-US" sz="2800" b="1">
            <a:cs typeface="B Zar" panose="00000400000000000000" pitchFamily="2" charset="-78"/>
          </a:endParaRPr>
        </a:p>
      </dgm:t>
    </dgm:pt>
    <dgm:pt modelId="{25036B8C-C515-4317-8586-6EEDECCB7F9A}" type="parTrans" cxnId="{CA20B070-739C-40CF-9202-061BCD80D8D9}">
      <dgm:prSet/>
      <dgm:spPr/>
      <dgm:t>
        <a:bodyPr/>
        <a:lstStyle/>
        <a:p>
          <a:endParaRPr lang="en-US"/>
        </a:p>
      </dgm:t>
    </dgm:pt>
    <dgm:pt modelId="{2833CFF9-0E64-4C63-A8E9-CE37B34E5A8A}" type="sibTrans" cxnId="{CA20B070-739C-40CF-9202-061BCD80D8D9}">
      <dgm:prSet/>
      <dgm:spPr/>
      <dgm:t>
        <a:bodyPr/>
        <a:lstStyle/>
        <a:p>
          <a:endParaRPr lang="en-US"/>
        </a:p>
      </dgm:t>
    </dgm:pt>
    <dgm:pt modelId="{2531F954-3B12-4E28-8D80-E6BE9E164F8B}">
      <dgm:prSet phldrT="[Text]" custT="1"/>
      <dgm:spPr/>
      <dgm:t>
        <a:bodyPr/>
        <a:lstStyle/>
        <a:p>
          <a:pPr algn="just" rtl="1"/>
          <a:r>
            <a:rPr lang="fa-IR" sz="2400" b="1">
              <a:cs typeface="B Zar" panose="00000400000000000000" pitchFamily="2" charset="-78"/>
            </a:rPr>
            <a:t>انسجام عاطفی</a:t>
          </a:r>
          <a:endParaRPr lang="en-US" sz="2400" b="1">
            <a:cs typeface="B Zar" panose="00000400000000000000" pitchFamily="2" charset="-78"/>
          </a:endParaRPr>
        </a:p>
      </dgm:t>
    </dgm:pt>
    <dgm:pt modelId="{C40F6327-4A5B-4EC5-BCD4-9ADAF7B1CCC7}" type="parTrans" cxnId="{F258C10B-76E1-4677-B13E-C9279BC88427}">
      <dgm:prSet/>
      <dgm:spPr/>
      <dgm:t>
        <a:bodyPr/>
        <a:lstStyle/>
        <a:p>
          <a:endParaRPr lang="en-US"/>
        </a:p>
      </dgm:t>
    </dgm:pt>
    <dgm:pt modelId="{D01B3F3F-CD64-4EC6-BCD2-AF0AEEA188E8}" type="sibTrans" cxnId="{F258C10B-76E1-4677-B13E-C9279BC88427}">
      <dgm:prSet/>
      <dgm:spPr/>
      <dgm:t>
        <a:bodyPr/>
        <a:lstStyle/>
        <a:p>
          <a:endParaRPr lang="en-US"/>
        </a:p>
      </dgm:t>
    </dgm:pt>
    <dgm:pt modelId="{D2757E60-A446-43DF-9ED6-550A06D4E88B}">
      <dgm:prSet phldrT="[Text]" custT="1"/>
      <dgm:spPr/>
      <dgm:t>
        <a:bodyPr/>
        <a:lstStyle/>
        <a:p>
          <a:pPr algn="just" rtl="1"/>
          <a:r>
            <a:rPr lang="fa-IR" sz="2400" b="1">
              <a:cs typeface="B Zar" panose="00000400000000000000" pitchFamily="2" charset="-78"/>
            </a:rPr>
            <a:t>انسجام ابزاری</a:t>
          </a:r>
          <a:endParaRPr lang="en-US" sz="2400" b="1">
            <a:cs typeface="B Zar" panose="00000400000000000000" pitchFamily="2" charset="-78"/>
          </a:endParaRPr>
        </a:p>
      </dgm:t>
    </dgm:pt>
    <dgm:pt modelId="{4562929F-202F-4DC0-8DF1-0F32D3D014D3}" type="parTrans" cxnId="{23D9743F-50DC-4782-9027-0074A2E50C2D}">
      <dgm:prSet/>
      <dgm:spPr/>
      <dgm:t>
        <a:bodyPr/>
        <a:lstStyle/>
        <a:p>
          <a:endParaRPr lang="en-US"/>
        </a:p>
      </dgm:t>
    </dgm:pt>
    <dgm:pt modelId="{DB0189DC-0DC5-4DAF-AB62-24A697237A2C}" type="sibTrans" cxnId="{23D9743F-50DC-4782-9027-0074A2E50C2D}">
      <dgm:prSet/>
      <dgm:spPr/>
      <dgm:t>
        <a:bodyPr/>
        <a:lstStyle/>
        <a:p>
          <a:endParaRPr lang="en-US"/>
        </a:p>
      </dgm:t>
    </dgm:pt>
    <dgm:pt modelId="{86395393-3AB5-4EC1-BE95-924C9C10C0CB}">
      <dgm:prSet phldrT="[Text]" custT="1"/>
      <dgm:spPr/>
      <dgm:t>
        <a:bodyPr/>
        <a:lstStyle/>
        <a:p>
          <a:pPr algn="r" rtl="1">
            <a:lnSpc>
              <a:spcPct val="100000"/>
            </a:lnSpc>
            <a:spcAft>
              <a:spcPts val="0"/>
            </a:spcAft>
          </a:pPr>
          <a:r>
            <a:rPr lang="fa-IR" sz="2000" b="1" noProof="1">
              <a:cs typeface="B Zar" panose="00000400000000000000" pitchFamily="2" charset="-78"/>
            </a:rPr>
            <a:t>ظرفیت یادگیری</a:t>
          </a:r>
        </a:p>
      </dgm:t>
    </dgm:pt>
    <dgm:pt modelId="{C5C764DF-62DD-423C-B9AF-C6DA874171AB}" type="parTrans" cxnId="{93E2036E-21D4-4F96-8567-249C6E60E160}">
      <dgm:prSet/>
      <dgm:spPr/>
      <dgm:t>
        <a:bodyPr/>
        <a:lstStyle/>
        <a:p>
          <a:endParaRPr lang="en-US"/>
        </a:p>
      </dgm:t>
    </dgm:pt>
    <dgm:pt modelId="{2D011901-2F6E-4788-8292-70413653ADA0}" type="sibTrans" cxnId="{93E2036E-21D4-4F96-8567-249C6E60E160}">
      <dgm:prSet/>
      <dgm:spPr/>
      <dgm:t>
        <a:bodyPr/>
        <a:lstStyle/>
        <a:p>
          <a:endParaRPr lang="en-US"/>
        </a:p>
      </dgm:t>
    </dgm:pt>
    <dgm:pt modelId="{94DFF3B6-866A-4869-82BF-7EDB5778E32E}">
      <dgm:prSet phldrT="[Text]" custT="1"/>
      <dgm:spPr/>
      <dgm:t>
        <a:bodyPr/>
        <a:lstStyle/>
        <a:p>
          <a:pPr algn="r" rtl="1">
            <a:lnSpc>
              <a:spcPct val="100000"/>
            </a:lnSpc>
            <a:spcAft>
              <a:spcPts val="0"/>
            </a:spcAft>
          </a:pPr>
          <a:r>
            <a:rPr lang="fa-IR" sz="2000" b="1" noProof="1">
              <a:cs typeface="B Zar" panose="00000400000000000000" pitchFamily="2" charset="-78"/>
            </a:rPr>
            <a:t>امکان تغییرات خودسازگارانه</a:t>
          </a:r>
        </a:p>
      </dgm:t>
    </dgm:pt>
    <dgm:pt modelId="{033968AC-D594-433B-A5BE-B7B4372B7BD0}" type="parTrans" cxnId="{697F0AAA-03C0-4130-A9BF-FD9500B2AFB8}">
      <dgm:prSet/>
      <dgm:spPr/>
      <dgm:t>
        <a:bodyPr/>
        <a:lstStyle/>
        <a:p>
          <a:endParaRPr lang="en-US"/>
        </a:p>
      </dgm:t>
    </dgm:pt>
    <dgm:pt modelId="{0C426B25-AB05-4F95-93D7-E3B0AFE86A0A}" type="sibTrans" cxnId="{697F0AAA-03C0-4130-A9BF-FD9500B2AFB8}">
      <dgm:prSet/>
      <dgm:spPr/>
      <dgm:t>
        <a:bodyPr/>
        <a:lstStyle/>
        <a:p>
          <a:endParaRPr lang="en-US"/>
        </a:p>
      </dgm:t>
    </dgm:pt>
    <dgm:pt modelId="{9EC45C30-8208-4F00-AA20-CA71797EBF47}">
      <dgm:prSet phldrT="[Text]" custT="1"/>
      <dgm:spPr/>
      <dgm:t>
        <a:bodyPr/>
        <a:lstStyle/>
        <a:p>
          <a:pPr algn="r" rtl="1">
            <a:lnSpc>
              <a:spcPct val="100000"/>
            </a:lnSpc>
            <a:spcAft>
              <a:spcPts val="0"/>
            </a:spcAft>
          </a:pPr>
          <a:r>
            <a:rPr lang="fa-IR" sz="2000" b="1" noProof="1">
              <a:cs typeface="B Zar" panose="00000400000000000000" pitchFamily="2" charset="-78"/>
            </a:rPr>
            <a:t>رهبری</a:t>
          </a:r>
        </a:p>
      </dgm:t>
    </dgm:pt>
    <dgm:pt modelId="{20582621-CB64-4E39-9D5F-272593B46B53}" type="parTrans" cxnId="{1914A895-82F6-41BD-A7B1-B6207254891D}">
      <dgm:prSet/>
      <dgm:spPr/>
      <dgm:t>
        <a:bodyPr/>
        <a:lstStyle/>
        <a:p>
          <a:endParaRPr lang="en-US"/>
        </a:p>
      </dgm:t>
    </dgm:pt>
    <dgm:pt modelId="{0ACB5519-6E4A-4846-9132-8D3A4CC0028A}" type="sibTrans" cxnId="{1914A895-82F6-41BD-A7B1-B6207254891D}">
      <dgm:prSet/>
      <dgm:spPr/>
      <dgm:t>
        <a:bodyPr/>
        <a:lstStyle/>
        <a:p>
          <a:endParaRPr lang="en-US"/>
        </a:p>
      </dgm:t>
    </dgm:pt>
    <dgm:pt modelId="{4B3E0C5C-C599-4D9D-87F1-600AE648BD6F}">
      <dgm:prSet phldrT="[Text]" custT="1"/>
      <dgm:spPr/>
      <dgm:t>
        <a:bodyPr/>
        <a:lstStyle/>
        <a:p>
          <a:pPr algn="r" rtl="1">
            <a:lnSpc>
              <a:spcPct val="100000"/>
            </a:lnSpc>
            <a:spcAft>
              <a:spcPts val="0"/>
            </a:spcAft>
          </a:pPr>
          <a:r>
            <a:rPr lang="fa-IR" sz="2000" b="1" noProof="1">
              <a:cs typeface="B Zar" panose="00000400000000000000" pitchFamily="2" charset="-78"/>
            </a:rPr>
            <a:t>حکمرانی منصفانه</a:t>
          </a:r>
        </a:p>
      </dgm:t>
    </dgm:pt>
    <dgm:pt modelId="{6EF1AE0A-6189-452D-8780-E52AA64BD23F}" type="parTrans" cxnId="{50A0468D-4943-49AA-8472-FC2F76CB39F0}">
      <dgm:prSet/>
      <dgm:spPr/>
      <dgm:t>
        <a:bodyPr/>
        <a:lstStyle/>
        <a:p>
          <a:endParaRPr lang="en-US"/>
        </a:p>
      </dgm:t>
    </dgm:pt>
    <dgm:pt modelId="{DE5B655F-0953-4AF3-A97B-7DDD872E8C71}" type="sibTrans" cxnId="{50A0468D-4943-49AA-8472-FC2F76CB39F0}">
      <dgm:prSet/>
      <dgm:spPr/>
      <dgm:t>
        <a:bodyPr/>
        <a:lstStyle/>
        <a:p>
          <a:endParaRPr lang="en-US"/>
        </a:p>
      </dgm:t>
    </dgm:pt>
    <dgm:pt modelId="{B5AF3D8A-FE23-4114-8008-17114E598F9F}">
      <dgm:prSet phldrT="[Text]" custT="1"/>
      <dgm:spPr/>
      <dgm:t>
        <a:bodyPr/>
        <a:lstStyle/>
        <a:p>
          <a:pPr algn="r" rtl="1">
            <a:lnSpc>
              <a:spcPct val="100000"/>
            </a:lnSpc>
            <a:spcAft>
              <a:spcPts val="0"/>
            </a:spcAft>
          </a:pPr>
          <a:r>
            <a:rPr lang="fa-IR" sz="2000" b="1" noProof="1">
              <a:cs typeface="B Zar" panose="00000400000000000000" pitchFamily="2" charset="-78"/>
            </a:rPr>
            <a:t>منابع</a:t>
          </a:r>
        </a:p>
      </dgm:t>
    </dgm:pt>
    <dgm:pt modelId="{CADE1E86-6958-44EC-B800-AC455A138E73}" type="parTrans" cxnId="{339A52FB-039D-4546-B363-02A666FEF04D}">
      <dgm:prSet/>
      <dgm:spPr/>
      <dgm:t>
        <a:bodyPr/>
        <a:lstStyle/>
        <a:p>
          <a:endParaRPr lang="en-US"/>
        </a:p>
      </dgm:t>
    </dgm:pt>
    <dgm:pt modelId="{4DC1EC8D-2FD3-42AF-AB4A-A3868328A74B}" type="sibTrans" cxnId="{339A52FB-039D-4546-B363-02A666FEF04D}">
      <dgm:prSet/>
      <dgm:spPr/>
      <dgm:t>
        <a:bodyPr/>
        <a:lstStyle/>
        <a:p>
          <a:endParaRPr lang="en-US"/>
        </a:p>
      </dgm:t>
    </dgm:pt>
    <dgm:pt modelId="{69A9DE65-6AD3-44AE-B294-F10E9D4E6E6B}" type="pres">
      <dgm:prSet presAssocID="{2509B81A-446A-4859-A1C6-8A4FEA640F47}" presName="linearFlow" presStyleCnt="0">
        <dgm:presLayoutVars>
          <dgm:dir/>
          <dgm:animLvl val="lvl"/>
          <dgm:resizeHandles val="exact"/>
        </dgm:presLayoutVars>
      </dgm:prSet>
      <dgm:spPr/>
    </dgm:pt>
    <dgm:pt modelId="{DAA027EB-B33F-4BD1-9776-F17711604407}" type="pres">
      <dgm:prSet presAssocID="{C5B5B1E2-D887-4369-8C4C-4E454A118B11}" presName="composite" presStyleCnt="0"/>
      <dgm:spPr/>
    </dgm:pt>
    <dgm:pt modelId="{F2AC4260-9076-47BB-95E0-86C245927AAD}" type="pres">
      <dgm:prSet presAssocID="{C5B5B1E2-D887-4369-8C4C-4E454A118B11}" presName="parTx" presStyleLbl="node1" presStyleIdx="0" presStyleCnt="2">
        <dgm:presLayoutVars>
          <dgm:chMax val="0"/>
          <dgm:chPref val="0"/>
          <dgm:bulletEnabled val="1"/>
        </dgm:presLayoutVars>
      </dgm:prSet>
      <dgm:spPr/>
    </dgm:pt>
    <dgm:pt modelId="{B24D7D25-D54F-478E-814A-CA323217984E}" type="pres">
      <dgm:prSet presAssocID="{C5B5B1E2-D887-4369-8C4C-4E454A118B11}" presName="parSh" presStyleLbl="node1" presStyleIdx="0" presStyleCnt="2" custAng="0"/>
      <dgm:spPr/>
    </dgm:pt>
    <dgm:pt modelId="{B97B64E1-2AF4-4BD4-B375-B61E3FC85F2E}" type="pres">
      <dgm:prSet presAssocID="{C5B5B1E2-D887-4369-8C4C-4E454A118B11}" presName="desTx" presStyleLbl="fgAcc1" presStyleIdx="0" presStyleCnt="2" custLinFactNeighborX="-853" custLinFactNeighborY="-45890">
        <dgm:presLayoutVars>
          <dgm:bulletEnabled val="1"/>
        </dgm:presLayoutVars>
      </dgm:prSet>
      <dgm:spPr/>
    </dgm:pt>
    <dgm:pt modelId="{F827BF4B-656B-40B2-A681-5D88AF230C02}" type="pres">
      <dgm:prSet presAssocID="{9B8BDEEC-ADC7-4641-9402-2EBB7C6C9815}" presName="sibTrans" presStyleLbl="sibTrans2D1" presStyleIdx="0" presStyleCnt="1" custAng="10800000" custLinFactNeighborX="-17612" custLinFactNeighborY="9972"/>
      <dgm:spPr/>
    </dgm:pt>
    <dgm:pt modelId="{C531CA47-C980-41D6-83BE-0546BEB6C91A}" type="pres">
      <dgm:prSet presAssocID="{9B8BDEEC-ADC7-4641-9402-2EBB7C6C9815}" presName="connTx" presStyleLbl="sibTrans2D1" presStyleIdx="0" presStyleCnt="1"/>
      <dgm:spPr/>
    </dgm:pt>
    <dgm:pt modelId="{58081F9E-8B80-451D-B357-EDC6DC51887C}" type="pres">
      <dgm:prSet presAssocID="{3451B4CB-3A3C-4C71-8F64-986431B7829E}" presName="composite" presStyleCnt="0"/>
      <dgm:spPr/>
    </dgm:pt>
    <dgm:pt modelId="{7E4B84D5-EA2E-476F-A136-78416BAABEE4}" type="pres">
      <dgm:prSet presAssocID="{3451B4CB-3A3C-4C71-8F64-986431B7829E}" presName="parTx" presStyleLbl="node1" presStyleIdx="0" presStyleCnt="2">
        <dgm:presLayoutVars>
          <dgm:chMax val="0"/>
          <dgm:chPref val="0"/>
          <dgm:bulletEnabled val="1"/>
        </dgm:presLayoutVars>
      </dgm:prSet>
      <dgm:spPr/>
    </dgm:pt>
    <dgm:pt modelId="{EB4FCFAA-4A6B-4106-AC66-01F861348B1C}" type="pres">
      <dgm:prSet presAssocID="{3451B4CB-3A3C-4C71-8F64-986431B7829E}" presName="parSh" presStyleLbl="node1" presStyleIdx="1" presStyleCnt="2"/>
      <dgm:spPr/>
    </dgm:pt>
    <dgm:pt modelId="{0187842A-75F9-495A-A07A-EC225CC56074}" type="pres">
      <dgm:prSet presAssocID="{3451B4CB-3A3C-4C71-8F64-986431B7829E}" presName="desTx" presStyleLbl="fgAcc1" presStyleIdx="1" presStyleCnt="2" custLinFactNeighborX="-2882" custLinFactNeighborY="-47060">
        <dgm:presLayoutVars>
          <dgm:bulletEnabled val="1"/>
        </dgm:presLayoutVars>
      </dgm:prSet>
      <dgm:spPr/>
    </dgm:pt>
  </dgm:ptLst>
  <dgm:cxnLst>
    <dgm:cxn modelId="{A7962708-C8C1-46B0-87C5-8B3ABC2883F7}" type="presOf" srcId="{2531F954-3B12-4E28-8D80-E6BE9E164F8B}" destId="{0187842A-75F9-495A-A07A-EC225CC56074}" srcOrd="0" destOrd="0" presId="urn:microsoft.com/office/officeart/2005/8/layout/process3"/>
    <dgm:cxn modelId="{F258C10B-76E1-4677-B13E-C9279BC88427}" srcId="{3451B4CB-3A3C-4C71-8F64-986431B7829E}" destId="{2531F954-3B12-4E28-8D80-E6BE9E164F8B}" srcOrd="0" destOrd="0" parTransId="{C40F6327-4A5B-4EC5-BCD4-9ADAF7B1CCC7}" sibTransId="{D01B3F3F-CD64-4EC6-BCD2-AF0AEEA188E8}"/>
    <dgm:cxn modelId="{5E55680E-E41F-472C-B93F-74559DA749DD}" type="presOf" srcId="{9EC45C30-8208-4F00-AA20-CA71797EBF47}" destId="{B97B64E1-2AF4-4BD4-B375-B61E3FC85F2E}" srcOrd="0" destOrd="3" presId="urn:microsoft.com/office/officeart/2005/8/layout/process3"/>
    <dgm:cxn modelId="{23D9743F-50DC-4782-9027-0074A2E50C2D}" srcId="{3451B4CB-3A3C-4C71-8F64-986431B7829E}" destId="{D2757E60-A446-43DF-9ED6-550A06D4E88B}" srcOrd="1" destOrd="0" parTransId="{4562929F-202F-4DC0-8DF1-0F32D3D014D3}" sibTransId="{DB0189DC-0DC5-4DAF-AB62-24A697237A2C}"/>
    <dgm:cxn modelId="{70D44243-252F-482D-B63F-03C84F8AD083}" srcId="{C5B5B1E2-D887-4369-8C4C-4E454A118B11}" destId="{2315459B-0D47-4B28-B60E-E9931F9AFC70}" srcOrd="0" destOrd="0" parTransId="{DF108D0A-72D4-47CE-B2D1-10925A7BC1B6}" sibTransId="{48A5F77B-8840-4E45-A50F-728220219579}"/>
    <dgm:cxn modelId="{F6D40C64-8E51-42C3-BE9D-CA2AFAECA8D2}" type="presOf" srcId="{94DFF3B6-866A-4869-82BF-7EDB5778E32E}" destId="{B97B64E1-2AF4-4BD4-B375-B61E3FC85F2E}" srcOrd="0" destOrd="2" presId="urn:microsoft.com/office/officeart/2005/8/layout/process3"/>
    <dgm:cxn modelId="{49DF9E67-8305-4C9C-9E5C-211DBEAFD95C}" type="presOf" srcId="{4B3E0C5C-C599-4D9D-87F1-600AE648BD6F}" destId="{B97B64E1-2AF4-4BD4-B375-B61E3FC85F2E}" srcOrd="0" destOrd="4" presId="urn:microsoft.com/office/officeart/2005/8/layout/process3"/>
    <dgm:cxn modelId="{93E2036E-21D4-4F96-8567-249C6E60E160}" srcId="{C5B5B1E2-D887-4369-8C4C-4E454A118B11}" destId="{86395393-3AB5-4EC1-BE95-924C9C10C0CB}" srcOrd="1" destOrd="0" parTransId="{C5C764DF-62DD-423C-B9AF-C6DA874171AB}" sibTransId="{2D011901-2F6E-4788-8292-70413653ADA0}"/>
    <dgm:cxn modelId="{CA20B070-739C-40CF-9202-061BCD80D8D9}" srcId="{2509B81A-446A-4859-A1C6-8A4FEA640F47}" destId="{3451B4CB-3A3C-4C71-8F64-986431B7829E}" srcOrd="1" destOrd="0" parTransId="{25036B8C-C515-4317-8586-6EEDECCB7F9A}" sibTransId="{2833CFF9-0E64-4C63-A8E9-CE37B34E5A8A}"/>
    <dgm:cxn modelId="{1BB0C979-73F8-4947-8B8C-9924B2EA11AF}" type="presOf" srcId="{3451B4CB-3A3C-4C71-8F64-986431B7829E}" destId="{EB4FCFAA-4A6B-4106-AC66-01F861348B1C}" srcOrd="1" destOrd="0" presId="urn:microsoft.com/office/officeart/2005/8/layout/process3"/>
    <dgm:cxn modelId="{868F1C7E-C08D-489C-BBC4-79E0E309F07E}" type="presOf" srcId="{2509B81A-446A-4859-A1C6-8A4FEA640F47}" destId="{69A9DE65-6AD3-44AE-B294-F10E9D4E6E6B}" srcOrd="0" destOrd="0" presId="urn:microsoft.com/office/officeart/2005/8/layout/process3"/>
    <dgm:cxn modelId="{50A0468D-4943-49AA-8472-FC2F76CB39F0}" srcId="{C5B5B1E2-D887-4369-8C4C-4E454A118B11}" destId="{4B3E0C5C-C599-4D9D-87F1-600AE648BD6F}" srcOrd="4" destOrd="0" parTransId="{6EF1AE0A-6189-452D-8780-E52AA64BD23F}" sibTransId="{DE5B655F-0953-4AF3-A97B-7DDD872E8C71}"/>
    <dgm:cxn modelId="{1914A895-82F6-41BD-A7B1-B6207254891D}" srcId="{C5B5B1E2-D887-4369-8C4C-4E454A118B11}" destId="{9EC45C30-8208-4F00-AA20-CA71797EBF47}" srcOrd="3" destOrd="0" parTransId="{20582621-CB64-4E39-9D5F-272593B46B53}" sibTransId="{0ACB5519-6E4A-4846-9132-8D3A4CC0028A}"/>
    <dgm:cxn modelId="{52DEB39F-0286-4583-8E75-ABCD850FD42A}" type="presOf" srcId="{86395393-3AB5-4EC1-BE95-924C9C10C0CB}" destId="{B97B64E1-2AF4-4BD4-B375-B61E3FC85F2E}" srcOrd="0" destOrd="1" presId="urn:microsoft.com/office/officeart/2005/8/layout/process3"/>
    <dgm:cxn modelId="{697F0AAA-03C0-4130-A9BF-FD9500B2AFB8}" srcId="{C5B5B1E2-D887-4369-8C4C-4E454A118B11}" destId="{94DFF3B6-866A-4869-82BF-7EDB5778E32E}" srcOrd="2" destOrd="0" parTransId="{033968AC-D594-433B-A5BE-B7B4372B7BD0}" sibTransId="{0C426B25-AB05-4F95-93D7-E3B0AFE86A0A}"/>
    <dgm:cxn modelId="{A3953AAE-5899-41EE-B3AD-7FF285015C68}" type="presOf" srcId="{2315459B-0D47-4B28-B60E-E9931F9AFC70}" destId="{B97B64E1-2AF4-4BD4-B375-B61E3FC85F2E}" srcOrd="0" destOrd="0" presId="urn:microsoft.com/office/officeart/2005/8/layout/process3"/>
    <dgm:cxn modelId="{26AE23C4-EFAC-4690-8103-9B367382D6EA}" type="presOf" srcId="{C5B5B1E2-D887-4369-8C4C-4E454A118B11}" destId="{F2AC4260-9076-47BB-95E0-86C245927AAD}" srcOrd="0" destOrd="0" presId="urn:microsoft.com/office/officeart/2005/8/layout/process3"/>
    <dgm:cxn modelId="{C17FE8C7-B5A1-410B-8F0C-9520DBCC986F}" type="presOf" srcId="{D2757E60-A446-43DF-9ED6-550A06D4E88B}" destId="{0187842A-75F9-495A-A07A-EC225CC56074}" srcOrd="0" destOrd="1" presId="urn:microsoft.com/office/officeart/2005/8/layout/process3"/>
    <dgm:cxn modelId="{2AFF8BE7-D29D-4206-B432-B0A97726BB3D}" type="presOf" srcId="{9B8BDEEC-ADC7-4641-9402-2EBB7C6C9815}" destId="{C531CA47-C980-41D6-83BE-0546BEB6C91A}" srcOrd="1" destOrd="0" presId="urn:microsoft.com/office/officeart/2005/8/layout/process3"/>
    <dgm:cxn modelId="{85911EEB-F57A-450A-95EE-93A463D50409}" type="presOf" srcId="{3451B4CB-3A3C-4C71-8F64-986431B7829E}" destId="{7E4B84D5-EA2E-476F-A136-78416BAABEE4}" srcOrd="0" destOrd="0" presId="urn:microsoft.com/office/officeart/2005/8/layout/process3"/>
    <dgm:cxn modelId="{E2834DEC-82A6-4F29-A2C8-5162877DE409}" type="presOf" srcId="{C5B5B1E2-D887-4369-8C4C-4E454A118B11}" destId="{B24D7D25-D54F-478E-814A-CA323217984E}" srcOrd="1" destOrd="0" presId="urn:microsoft.com/office/officeart/2005/8/layout/process3"/>
    <dgm:cxn modelId="{61DAC0F4-7BEE-4815-8E37-991FE708B34D}" type="presOf" srcId="{B5AF3D8A-FE23-4114-8008-17114E598F9F}" destId="{B97B64E1-2AF4-4BD4-B375-B61E3FC85F2E}" srcOrd="0" destOrd="5" presId="urn:microsoft.com/office/officeart/2005/8/layout/process3"/>
    <dgm:cxn modelId="{E2F5CAF9-5532-4E44-AFE2-0F2585E4281F}" srcId="{2509B81A-446A-4859-A1C6-8A4FEA640F47}" destId="{C5B5B1E2-D887-4369-8C4C-4E454A118B11}" srcOrd="0" destOrd="0" parTransId="{36999E0E-78ED-408D-942B-D19282D4B428}" sibTransId="{9B8BDEEC-ADC7-4641-9402-2EBB7C6C9815}"/>
    <dgm:cxn modelId="{339A52FB-039D-4546-B363-02A666FEF04D}" srcId="{C5B5B1E2-D887-4369-8C4C-4E454A118B11}" destId="{B5AF3D8A-FE23-4114-8008-17114E598F9F}" srcOrd="5" destOrd="0" parTransId="{CADE1E86-6958-44EC-B800-AC455A138E73}" sibTransId="{4DC1EC8D-2FD3-42AF-AB4A-A3868328A74B}"/>
    <dgm:cxn modelId="{9C349DFF-74B4-40E5-A9F4-7468E9152640}" type="presOf" srcId="{9B8BDEEC-ADC7-4641-9402-2EBB7C6C9815}" destId="{F827BF4B-656B-40B2-A681-5D88AF230C02}" srcOrd="0" destOrd="0" presId="urn:microsoft.com/office/officeart/2005/8/layout/process3"/>
    <dgm:cxn modelId="{6B34D5E3-7464-4A8F-8BDF-C1F587BF1A85}" type="presParOf" srcId="{69A9DE65-6AD3-44AE-B294-F10E9D4E6E6B}" destId="{DAA027EB-B33F-4BD1-9776-F17711604407}" srcOrd="0" destOrd="0" presId="urn:microsoft.com/office/officeart/2005/8/layout/process3"/>
    <dgm:cxn modelId="{45848F0C-DF25-4EC8-9FFA-702A973846AA}" type="presParOf" srcId="{DAA027EB-B33F-4BD1-9776-F17711604407}" destId="{F2AC4260-9076-47BB-95E0-86C245927AAD}" srcOrd="0" destOrd="0" presId="urn:microsoft.com/office/officeart/2005/8/layout/process3"/>
    <dgm:cxn modelId="{47E55266-0BE2-4A7D-B6B9-6473FEEACD0C}" type="presParOf" srcId="{DAA027EB-B33F-4BD1-9776-F17711604407}" destId="{B24D7D25-D54F-478E-814A-CA323217984E}" srcOrd="1" destOrd="0" presId="urn:microsoft.com/office/officeart/2005/8/layout/process3"/>
    <dgm:cxn modelId="{FF6C66A9-205A-4A21-A7B8-307DA35A308C}" type="presParOf" srcId="{DAA027EB-B33F-4BD1-9776-F17711604407}" destId="{B97B64E1-2AF4-4BD4-B375-B61E3FC85F2E}" srcOrd="2" destOrd="0" presId="urn:microsoft.com/office/officeart/2005/8/layout/process3"/>
    <dgm:cxn modelId="{80CF7693-E31F-49B2-8EE2-A9A1B24CF7C1}" type="presParOf" srcId="{69A9DE65-6AD3-44AE-B294-F10E9D4E6E6B}" destId="{F827BF4B-656B-40B2-A681-5D88AF230C02}" srcOrd="1" destOrd="0" presId="urn:microsoft.com/office/officeart/2005/8/layout/process3"/>
    <dgm:cxn modelId="{C8D4D1AE-EADD-4DAB-9280-23A9DE99416A}" type="presParOf" srcId="{F827BF4B-656B-40B2-A681-5D88AF230C02}" destId="{C531CA47-C980-41D6-83BE-0546BEB6C91A}" srcOrd="0" destOrd="0" presId="urn:microsoft.com/office/officeart/2005/8/layout/process3"/>
    <dgm:cxn modelId="{1B3B3274-DEC8-47A7-B667-2ABD99CA18C6}" type="presParOf" srcId="{69A9DE65-6AD3-44AE-B294-F10E9D4E6E6B}" destId="{58081F9E-8B80-451D-B357-EDC6DC51887C}" srcOrd="2" destOrd="0" presId="urn:microsoft.com/office/officeart/2005/8/layout/process3"/>
    <dgm:cxn modelId="{E25B05F7-27DD-4B99-A51B-470946A2FAF2}" type="presParOf" srcId="{58081F9E-8B80-451D-B357-EDC6DC51887C}" destId="{7E4B84D5-EA2E-476F-A136-78416BAABEE4}" srcOrd="0" destOrd="0" presId="urn:microsoft.com/office/officeart/2005/8/layout/process3"/>
    <dgm:cxn modelId="{47FEA84D-2146-4E0F-8292-8F2EBD928076}" type="presParOf" srcId="{58081F9E-8B80-451D-B357-EDC6DC51887C}" destId="{EB4FCFAA-4A6B-4106-AC66-01F861348B1C}" srcOrd="1" destOrd="0" presId="urn:microsoft.com/office/officeart/2005/8/layout/process3"/>
    <dgm:cxn modelId="{99D3777A-D2E1-4947-86A0-54ECECBBD056}" type="presParOf" srcId="{58081F9E-8B80-451D-B357-EDC6DC51887C}" destId="{0187842A-75F9-495A-A07A-EC225CC5607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23F913-2C63-4254-8964-15B2959250A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A043B48-FDA1-4E36-A868-C43DB2FAEE1A}">
      <dgm:prSet phldrT="[Text]" custT="1">
        <dgm:style>
          <a:lnRef idx="2">
            <a:schemeClr val="accent1"/>
          </a:lnRef>
          <a:fillRef idx="1">
            <a:schemeClr val="lt1"/>
          </a:fillRef>
          <a:effectRef idx="0">
            <a:schemeClr val="accent1"/>
          </a:effectRef>
          <a:fontRef idx="minor">
            <a:schemeClr val="dk1"/>
          </a:fontRef>
        </dgm:style>
      </dgm:prSet>
      <dgm:spPr>
        <a:effectLst>
          <a:glow rad="63500">
            <a:schemeClr val="accent1">
              <a:satMod val="175000"/>
              <a:alpha val="40000"/>
            </a:schemeClr>
          </a:glow>
          <a:reflection blurRad="6350" stA="52000" endA="300" endPos="35000" dir="5400000" sy="-100000" algn="bl" rotWithShape="0"/>
        </a:effectLst>
        <a:scene3d>
          <a:camera prst="orthographicFront"/>
          <a:lightRig rig="threePt" dir="t"/>
        </a:scene3d>
        <a:sp3d>
          <a:bevelT w="114300" prst="hardEdge"/>
        </a:sp3d>
      </dgm:spPr>
      <dgm:t>
        <a:bodyPr/>
        <a:lstStyle/>
        <a:p>
          <a:pPr algn="just" rtl="1"/>
          <a:r>
            <a:rPr lang="fa-IR" sz="2000" b="0" dirty="0">
              <a:solidFill>
                <a:schemeClr val="tx1"/>
              </a:solidFill>
              <a:cs typeface="B Zar" panose="00000400000000000000" pitchFamily="2" charset="-78"/>
            </a:rPr>
            <a:t>همچنین نتیجه پاسخ‌های داده شده نسبت به گویه‌های انسجام ابزاری، گویه "مورد توافق بودن رویه‌‌ها، دستورالعمل‌ها و قواعد شبکه سازمانی مدیریت آب کشاورزی در همه سازمان ها" اولویت اول، و گویه "گوشزد کردن نقاط ضعف به سازمان‌های عضو شبکه سازمانی مدیریت آب کشاورزی به منظور حفظ یکپارچگی و همنوایی بین سازمانها" اولویت آخر را به خود اختصاص داده است. </a:t>
          </a:r>
          <a:endParaRPr lang="en-US" sz="2000" b="0" dirty="0">
            <a:solidFill>
              <a:schemeClr val="tx1"/>
            </a:solidFill>
            <a:cs typeface="B Zar" panose="00000400000000000000" pitchFamily="2" charset="-78"/>
          </a:endParaRPr>
        </a:p>
      </dgm:t>
    </dgm:pt>
    <dgm:pt modelId="{53D6E463-C353-49C2-95DE-FA8EC2F398E6}" type="parTrans" cxnId="{8107A5E8-ED0D-4F98-9D8B-4BFE706E6714}">
      <dgm:prSet/>
      <dgm:spPr/>
      <dgm:t>
        <a:bodyPr/>
        <a:lstStyle/>
        <a:p>
          <a:endParaRPr lang="en-US"/>
        </a:p>
      </dgm:t>
    </dgm:pt>
    <dgm:pt modelId="{378BEED3-D974-49C9-8E32-4F8EA60BD8CD}" type="sibTrans" cxnId="{8107A5E8-ED0D-4F98-9D8B-4BFE706E6714}">
      <dgm:prSet/>
      <dgm:spPr/>
      <dgm:t>
        <a:bodyPr/>
        <a:lstStyle/>
        <a:p>
          <a:endParaRPr lang="en-US"/>
        </a:p>
      </dgm:t>
    </dgm:pt>
    <dgm:pt modelId="{0F2E7135-273D-4BFB-B512-70AB2F56DDAA}">
      <dgm:prSet custT="1">
        <dgm:style>
          <a:lnRef idx="2">
            <a:schemeClr val="accent1"/>
          </a:lnRef>
          <a:fillRef idx="1">
            <a:schemeClr val="lt1"/>
          </a:fillRef>
          <a:effectRef idx="0">
            <a:schemeClr val="accent1"/>
          </a:effectRef>
          <a:fontRef idx="minor">
            <a:schemeClr val="dk1"/>
          </a:fontRef>
        </dgm:style>
      </dgm:prSet>
      <dgm:spPr>
        <a:effectLst>
          <a:glow rad="63500">
            <a:schemeClr val="accent1">
              <a:satMod val="175000"/>
              <a:alpha val="40000"/>
            </a:schemeClr>
          </a:glow>
          <a:reflection blurRad="6350" stA="52000" endA="300" endPos="35000" dir="5400000" sy="-100000" algn="bl" rotWithShape="0"/>
        </a:effectLst>
        <a:scene3d>
          <a:camera prst="orthographicFront"/>
          <a:lightRig rig="threePt" dir="t"/>
        </a:scene3d>
        <a:sp3d>
          <a:bevelT w="114300" prst="hardEdge"/>
        </a:sp3d>
      </dgm:spPr>
      <dgm:t>
        <a:bodyPr/>
        <a:lstStyle/>
        <a:p>
          <a:pPr algn="just" rtl="1"/>
          <a:r>
            <a:rPr lang="fa-IR" sz="2000">
              <a:solidFill>
                <a:schemeClr val="tx1"/>
              </a:solidFill>
              <a:cs typeface="B Zar" panose="00000400000000000000" pitchFamily="2" charset="-78"/>
            </a:rPr>
            <a:t>با توجه به میانگین امتیاز به دست آمده برای انسجام سازمانی (77/08)، میزان انسجام سازمانی در شبکه سازمانی مدیریت آب کشاورزی در حد متوسط ارزیابی می‌شود. در بررسی ابعاد انسجام سازمانی، میانگین انسجام ابزاری با 40/61، بیشترین امتیاز و میانگین انسجام عاطفی با 36/47، کمترین امتیاز را بدست آورد. </a:t>
          </a:r>
          <a:endParaRPr lang="en-US" sz="2000">
            <a:solidFill>
              <a:schemeClr val="tx1"/>
            </a:solidFill>
            <a:cs typeface="B Zar" panose="00000400000000000000" pitchFamily="2" charset="-78"/>
          </a:endParaRPr>
        </a:p>
      </dgm:t>
    </dgm:pt>
    <dgm:pt modelId="{AEB93C45-CF2C-44C4-B25D-A25DBEF9B174}" type="parTrans" cxnId="{4DE91952-3A73-4C34-BAC2-216D9B24B2CB}">
      <dgm:prSet/>
      <dgm:spPr/>
      <dgm:t>
        <a:bodyPr/>
        <a:lstStyle/>
        <a:p>
          <a:endParaRPr lang="en-US"/>
        </a:p>
      </dgm:t>
    </dgm:pt>
    <dgm:pt modelId="{5E11E061-4883-4ECA-AE9D-5419531354D0}" type="sibTrans" cxnId="{4DE91952-3A73-4C34-BAC2-216D9B24B2CB}">
      <dgm:prSet/>
      <dgm:spPr/>
      <dgm:t>
        <a:bodyPr/>
        <a:lstStyle/>
        <a:p>
          <a:endParaRPr lang="en-US"/>
        </a:p>
      </dgm:t>
    </dgm:pt>
    <dgm:pt modelId="{C55E6339-62D8-4025-8CFA-E7B899B01BAD}" type="pres">
      <dgm:prSet presAssocID="{CB23F913-2C63-4254-8964-15B2959250AB}" presName="diagram" presStyleCnt="0">
        <dgm:presLayoutVars>
          <dgm:dir/>
          <dgm:resizeHandles val="exact"/>
        </dgm:presLayoutVars>
      </dgm:prSet>
      <dgm:spPr/>
    </dgm:pt>
    <dgm:pt modelId="{8561F19F-897B-48ED-BAC1-63D40D0D6659}" type="pres">
      <dgm:prSet presAssocID="{0F2E7135-273D-4BFB-B512-70AB2F56DDAA}" presName="node" presStyleLbl="node1" presStyleIdx="0" presStyleCnt="2" custScaleX="318306" custScaleY="165509" custLinFactY="100000" custLinFactNeighborX="-5707" custLinFactNeighborY="105064">
        <dgm:presLayoutVars>
          <dgm:bulletEnabled val="1"/>
        </dgm:presLayoutVars>
      </dgm:prSet>
      <dgm:spPr/>
    </dgm:pt>
    <dgm:pt modelId="{E1640F7D-204A-4CAA-BBDD-D39985589099}" type="pres">
      <dgm:prSet presAssocID="{5E11E061-4883-4ECA-AE9D-5419531354D0}" presName="sibTrans" presStyleCnt="0"/>
      <dgm:spPr/>
    </dgm:pt>
    <dgm:pt modelId="{C5DCFFDE-490D-46B9-BBA6-58A540CEB594}" type="pres">
      <dgm:prSet presAssocID="{7A043B48-FDA1-4E36-A868-C43DB2FAEE1A}" presName="node" presStyleLbl="node1" presStyleIdx="1" presStyleCnt="2" custScaleX="372317" custScaleY="194699" custLinFactY="-100000" custLinFactNeighborX="-861" custLinFactNeighborY="-142973">
        <dgm:presLayoutVars>
          <dgm:bulletEnabled val="1"/>
        </dgm:presLayoutVars>
      </dgm:prSet>
      <dgm:spPr/>
    </dgm:pt>
  </dgm:ptLst>
  <dgm:cxnLst>
    <dgm:cxn modelId="{D4733519-BB62-43C6-936E-0EF2362BEDC0}" type="presOf" srcId="{0F2E7135-273D-4BFB-B512-70AB2F56DDAA}" destId="{8561F19F-897B-48ED-BAC1-63D40D0D6659}" srcOrd="0" destOrd="0" presId="urn:microsoft.com/office/officeart/2005/8/layout/default"/>
    <dgm:cxn modelId="{4DE91952-3A73-4C34-BAC2-216D9B24B2CB}" srcId="{CB23F913-2C63-4254-8964-15B2959250AB}" destId="{0F2E7135-273D-4BFB-B512-70AB2F56DDAA}" srcOrd="0" destOrd="0" parTransId="{AEB93C45-CF2C-44C4-B25D-A25DBEF9B174}" sibTransId="{5E11E061-4883-4ECA-AE9D-5419531354D0}"/>
    <dgm:cxn modelId="{196A428D-70DF-4DA8-8348-3252A894489E}" type="presOf" srcId="{CB23F913-2C63-4254-8964-15B2959250AB}" destId="{C55E6339-62D8-4025-8CFA-E7B899B01BAD}" srcOrd="0" destOrd="0" presId="urn:microsoft.com/office/officeart/2005/8/layout/default"/>
    <dgm:cxn modelId="{8107A5E8-ED0D-4F98-9D8B-4BFE706E6714}" srcId="{CB23F913-2C63-4254-8964-15B2959250AB}" destId="{7A043B48-FDA1-4E36-A868-C43DB2FAEE1A}" srcOrd="1" destOrd="0" parTransId="{53D6E463-C353-49C2-95DE-FA8EC2F398E6}" sibTransId="{378BEED3-D974-49C9-8E32-4F8EA60BD8CD}"/>
    <dgm:cxn modelId="{55D053F7-6D8C-40E3-B622-F9A5FDDCCB91}" type="presOf" srcId="{7A043B48-FDA1-4E36-A868-C43DB2FAEE1A}" destId="{C5DCFFDE-490D-46B9-BBA6-58A540CEB594}" srcOrd="0" destOrd="0" presId="urn:microsoft.com/office/officeart/2005/8/layout/default"/>
    <dgm:cxn modelId="{D1B09193-092D-4061-B64C-2972E8657C4B}" type="presParOf" srcId="{C55E6339-62D8-4025-8CFA-E7B899B01BAD}" destId="{8561F19F-897B-48ED-BAC1-63D40D0D6659}" srcOrd="0" destOrd="0" presId="urn:microsoft.com/office/officeart/2005/8/layout/default"/>
    <dgm:cxn modelId="{4E793857-CDB9-47E7-8128-430B24462FFA}" type="presParOf" srcId="{C55E6339-62D8-4025-8CFA-E7B899B01BAD}" destId="{E1640F7D-204A-4CAA-BBDD-D39985589099}" srcOrd="1" destOrd="0" presId="urn:microsoft.com/office/officeart/2005/8/layout/default"/>
    <dgm:cxn modelId="{9B44CDCB-358A-4B24-9B47-F0B14A04C514}" type="presParOf" srcId="{C55E6339-62D8-4025-8CFA-E7B899B01BAD}" destId="{C5DCFFDE-490D-46B9-BBA6-58A540CEB594}"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143D9-20EA-44C6-8A08-18DD18033517}">
      <dsp:nvSpPr>
        <dsp:cNvPr id="0" name=""/>
        <dsp:cNvSpPr/>
      </dsp:nvSpPr>
      <dsp:spPr>
        <a:xfrm>
          <a:off x="3561102" y="3642045"/>
          <a:ext cx="1400762" cy="1400762"/>
        </a:xfrm>
        <a:prstGeom prst="ellipse">
          <a:avLst/>
        </a:prstGeom>
        <a:solidFill>
          <a:schemeClr val="accent1">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fa-IR" sz="2000" b="1" kern="1200">
              <a:solidFill>
                <a:schemeClr val="tx1"/>
              </a:solidFill>
              <a:cs typeface="B Nazanin" panose="00000400000000000000" pitchFamily="2" charset="-78"/>
            </a:rPr>
            <a:t>عنوان مطالب</a:t>
          </a:r>
          <a:endParaRPr lang="en-US" sz="2000" b="1" kern="1200">
            <a:solidFill>
              <a:schemeClr val="tx1"/>
            </a:solidFill>
            <a:cs typeface="B Nazanin" panose="00000400000000000000" pitchFamily="2" charset="-78"/>
          </a:endParaRPr>
        </a:p>
      </dsp:txBody>
      <dsp:txXfrm>
        <a:off x="3766239" y="3847182"/>
        <a:ext cx="990488" cy="990488"/>
      </dsp:txXfrm>
    </dsp:sp>
    <dsp:sp modelId="{BBCD760B-13F4-4B52-91CA-5C0FBA3CF954}">
      <dsp:nvSpPr>
        <dsp:cNvPr id="0" name=""/>
        <dsp:cNvSpPr/>
      </dsp:nvSpPr>
      <dsp:spPr>
        <a:xfrm rot="10779590">
          <a:off x="493978" y="4156581"/>
          <a:ext cx="2898470" cy="399217"/>
        </a:xfrm>
        <a:prstGeom prst="leftArrow">
          <a:avLst>
            <a:gd name="adj1" fmla="val 60000"/>
            <a:gd name="adj2" fmla="val 50000"/>
          </a:avLst>
        </a:prstGeom>
        <a:solidFill>
          <a:schemeClr val="accent2">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50B99F70-C327-4AA1-8F96-FBDD77423B41}">
      <dsp:nvSpPr>
        <dsp:cNvPr id="0" name=""/>
        <dsp:cNvSpPr/>
      </dsp:nvSpPr>
      <dsp:spPr>
        <a:xfrm>
          <a:off x="3737" y="3972581"/>
          <a:ext cx="980533" cy="784426"/>
        </a:xfrm>
        <a:prstGeom prst="roundRect">
          <a:avLst>
            <a:gd name="adj" fmla="val 10000"/>
          </a:avLst>
        </a:prstGeom>
        <a:solidFill>
          <a:schemeClr val="accent2">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a:solidFill>
                <a:schemeClr val="tx1"/>
              </a:solidFill>
              <a:cs typeface="B Nazanin" panose="00000400000000000000" pitchFamily="2" charset="-78"/>
            </a:rPr>
            <a:t>پیشنهادات</a:t>
          </a:r>
          <a:endParaRPr lang="en-US" sz="1600" b="1" kern="1200">
            <a:solidFill>
              <a:schemeClr val="tx1"/>
            </a:solidFill>
            <a:cs typeface="B Nazanin" panose="00000400000000000000" pitchFamily="2" charset="-78"/>
          </a:endParaRPr>
        </a:p>
      </dsp:txBody>
      <dsp:txXfrm>
        <a:off x="26712" y="3995556"/>
        <a:ext cx="934583" cy="738476"/>
      </dsp:txXfrm>
    </dsp:sp>
    <dsp:sp modelId="{18ADDC5B-CF88-48C6-9726-B2B5FDC34847}">
      <dsp:nvSpPr>
        <dsp:cNvPr id="0" name=""/>
        <dsp:cNvSpPr/>
      </dsp:nvSpPr>
      <dsp:spPr>
        <a:xfrm rot="11992254">
          <a:off x="637291" y="3355804"/>
          <a:ext cx="2893277" cy="399217"/>
        </a:xfrm>
        <a:prstGeom prst="leftArrow">
          <a:avLst>
            <a:gd name="adj1" fmla="val 60000"/>
            <a:gd name="adj2" fmla="val 50000"/>
          </a:avLst>
        </a:prstGeom>
        <a:solidFill>
          <a:schemeClr val="accent3">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4EFB1456-3842-4E0D-AB01-7D64F2D0466B}">
      <dsp:nvSpPr>
        <dsp:cNvPr id="0" name=""/>
        <dsp:cNvSpPr/>
      </dsp:nvSpPr>
      <dsp:spPr>
        <a:xfrm>
          <a:off x="233156" y="2671484"/>
          <a:ext cx="980533" cy="784426"/>
        </a:xfrm>
        <a:prstGeom prst="roundRect">
          <a:avLst>
            <a:gd name="adj" fmla="val 10000"/>
          </a:avLst>
        </a:prstGeom>
        <a:solidFill>
          <a:schemeClr val="accent3">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a:solidFill>
                <a:schemeClr val="tx1"/>
              </a:solidFill>
              <a:cs typeface="B Nazanin" panose="00000400000000000000" pitchFamily="2" charset="-78"/>
            </a:rPr>
            <a:t>نتایج و بحث</a:t>
          </a:r>
          <a:endParaRPr lang="en-US" sz="1600" b="1" kern="1200">
            <a:solidFill>
              <a:schemeClr val="tx1"/>
            </a:solidFill>
            <a:cs typeface="B Nazanin" panose="00000400000000000000" pitchFamily="2" charset="-78"/>
          </a:endParaRPr>
        </a:p>
      </dsp:txBody>
      <dsp:txXfrm>
        <a:off x="256131" y="2694459"/>
        <a:ext cx="934583" cy="738476"/>
      </dsp:txXfrm>
    </dsp:sp>
    <dsp:sp modelId="{F853D49A-2B68-4D5C-A06A-246B8AE3BB3C}">
      <dsp:nvSpPr>
        <dsp:cNvPr id="0" name=""/>
        <dsp:cNvSpPr/>
      </dsp:nvSpPr>
      <dsp:spPr>
        <a:xfrm rot="13205883">
          <a:off x="1044005" y="2651590"/>
          <a:ext cx="2892933" cy="399217"/>
        </a:xfrm>
        <a:prstGeom prst="leftArrow">
          <a:avLst>
            <a:gd name="adj1" fmla="val 60000"/>
            <a:gd name="adj2" fmla="val 50000"/>
          </a:avLst>
        </a:prstGeom>
        <a:solidFill>
          <a:schemeClr val="accent4">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A1FFFA6C-47C0-4857-8CA5-2A537E4FFC5E}">
      <dsp:nvSpPr>
        <dsp:cNvPr id="0" name=""/>
        <dsp:cNvSpPr/>
      </dsp:nvSpPr>
      <dsp:spPr>
        <a:xfrm>
          <a:off x="893740" y="1527319"/>
          <a:ext cx="980533" cy="784426"/>
        </a:xfrm>
        <a:prstGeom prst="roundRect">
          <a:avLst>
            <a:gd name="adj" fmla="val 10000"/>
          </a:avLst>
        </a:prstGeom>
        <a:solidFill>
          <a:schemeClr val="accent4">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noProof="1">
              <a:solidFill>
                <a:schemeClr val="tx1"/>
              </a:solidFill>
              <a:cs typeface="B Nazanin" panose="00000400000000000000" pitchFamily="2" charset="-78"/>
            </a:rPr>
            <a:t>یافته های توصیفی و استنباطی</a:t>
          </a:r>
        </a:p>
      </dsp:txBody>
      <dsp:txXfrm>
        <a:off x="916715" y="1550294"/>
        <a:ext cx="934583" cy="738476"/>
      </dsp:txXfrm>
    </dsp:sp>
    <dsp:sp modelId="{55D5F1C8-C841-45AF-B024-0B0AB0F8E23F}">
      <dsp:nvSpPr>
        <dsp:cNvPr id="0" name=""/>
        <dsp:cNvSpPr/>
      </dsp:nvSpPr>
      <dsp:spPr>
        <a:xfrm rot="14418779">
          <a:off x="1664845" y="2129278"/>
          <a:ext cx="2897482" cy="399217"/>
        </a:xfrm>
        <a:prstGeom prst="leftArrow">
          <a:avLst>
            <a:gd name="adj1" fmla="val 60000"/>
            <a:gd name="adj2" fmla="val 50000"/>
          </a:avLst>
        </a:prstGeom>
        <a:solidFill>
          <a:schemeClr val="accent5">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D4F5E1A5-4A40-4E59-9B3C-F24FA0971783}">
      <dsp:nvSpPr>
        <dsp:cNvPr id="0" name=""/>
        <dsp:cNvSpPr/>
      </dsp:nvSpPr>
      <dsp:spPr>
        <a:xfrm>
          <a:off x="1905813" y="678089"/>
          <a:ext cx="980533" cy="784426"/>
        </a:xfrm>
        <a:prstGeom prst="roundRect">
          <a:avLst>
            <a:gd name="adj" fmla="val 10000"/>
          </a:avLst>
        </a:prstGeom>
        <a:solidFill>
          <a:schemeClr val="accent5">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noProof="1">
              <a:solidFill>
                <a:schemeClr val="tx1"/>
              </a:solidFill>
              <a:cs typeface="B Nazanin" panose="00000400000000000000" pitchFamily="2" charset="-78"/>
            </a:rPr>
            <a:t>محل انجام تحقیق</a:t>
          </a:r>
        </a:p>
      </dsp:txBody>
      <dsp:txXfrm>
        <a:off x="1928788" y="701064"/>
        <a:ext cx="934583" cy="738476"/>
      </dsp:txXfrm>
    </dsp:sp>
    <dsp:sp modelId="{6A097241-054A-4A45-836F-0CC60A45B6EE}">
      <dsp:nvSpPr>
        <dsp:cNvPr id="0" name=""/>
        <dsp:cNvSpPr/>
      </dsp:nvSpPr>
      <dsp:spPr>
        <a:xfrm rot="15629345">
          <a:off x="2424509" y="1875992"/>
          <a:ext cx="2906358" cy="399217"/>
        </a:xfrm>
        <a:prstGeom prst="leftArrow">
          <a:avLst>
            <a:gd name="adj1" fmla="val 60000"/>
            <a:gd name="adj2" fmla="val 50000"/>
          </a:avLst>
        </a:prstGeom>
        <a:solidFill>
          <a:schemeClr val="accent6">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E2128A7A-10F1-47DE-8356-8F08E9C27AB8}">
      <dsp:nvSpPr>
        <dsp:cNvPr id="0" name=""/>
        <dsp:cNvSpPr/>
      </dsp:nvSpPr>
      <dsp:spPr>
        <a:xfrm>
          <a:off x="3147305" y="226223"/>
          <a:ext cx="980533" cy="784426"/>
        </a:xfrm>
        <a:prstGeom prst="roundRect">
          <a:avLst>
            <a:gd name="adj" fmla="val 10000"/>
          </a:avLst>
        </a:prstGeom>
        <a:solidFill>
          <a:schemeClr val="accent6">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noProof="1">
              <a:solidFill>
                <a:schemeClr val="tx1"/>
              </a:solidFill>
              <a:cs typeface="B Nazanin" panose="00000400000000000000" pitchFamily="2" charset="-78"/>
            </a:rPr>
            <a:t>روش شناسی تحقیق</a:t>
          </a:r>
        </a:p>
      </dsp:txBody>
      <dsp:txXfrm>
        <a:off x="3170280" y="249198"/>
        <a:ext cx="934583" cy="738476"/>
      </dsp:txXfrm>
    </dsp:sp>
    <dsp:sp modelId="{E63FCF9C-2800-4FB4-AF2C-255FDEEE943F}">
      <dsp:nvSpPr>
        <dsp:cNvPr id="0" name=""/>
        <dsp:cNvSpPr/>
      </dsp:nvSpPr>
      <dsp:spPr>
        <a:xfrm rot="16836295">
          <a:off x="3230957" y="1853135"/>
          <a:ext cx="2918463" cy="399217"/>
        </a:xfrm>
        <a:prstGeom prst="leftArrow">
          <a:avLst>
            <a:gd name="adj1" fmla="val 60000"/>
            <a:gd name="adj2" fmla="val 50000"/>
          </a:avLst>
        </a:prstGeom>
        <a:solidFill>
          <a:schemeClr val="accent2">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1606839D-9BFF-420A-B70C-D8F368FE6819}">
      <dsp:nvSpPr>
        <dsp:cNvPr id="0" name=""/>
        <dsp:cNvSpPr/>
      </dsp:nvSpPr>
      <dsp:spPr>
        <a:xfrm>
          <a:off x="4468473" y="226223"/>
          <a:ext cx="980533" cy="784426"/>
        </a:xfrm>
        <a:prstGeom prst="roundRect">
          <a:avLst>
            <a:gd name="adj" fmla="val 10000"/>
          </a:avLst>
        </a:prstGeom>
        <a:solidFill>
          <a:schemeClr val="accent2">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noProof="1">
              <a:solidFill>
                <a:schemeClr val="tx1"/>
              </a:solidFill>
              <a:cs typeface="B Nazanin" panose="00000400000000000000" pitchFamily="2" charset="-78"/>
            </a:rPr>
            <a:t>پیشینه </a:t>
          </a:r>
          <a:r>
            <a:rPr lang="fa-IR" sz="1600" b="1" kern="1200">
              <a:solidFill>
                <a:schemeClr val="tx1"/>
              </a:solidFill>
              <a:cs typeface="B Nazanin" panose="00000400000000000000" pitchFamily="2" charset="-78"/>
            </a:rPr>
            <a:t>تحقیق</a:t>
          </a:r>
          <a:endParaRPr lang="en-US" sz="1600" b="1" kern="1200">
            <a:solidFill>
              <a:schemeClr val="tx1"/>
            </a:solidFill>
            <a:cs typeface="B Nazanin" panose="00000400000000000000" pitchFamily="2" charset="-78"/>
          </a:endParaRPr>
        </a:p>
      </dsp:txBody>
      <dsp:txXfrm>
        <a:off x="4491448" y="249198"/>
        <a:ext cx="934583" cy="738476"/>
      </dsp:txXfrm>
    </dsp:sp>
    <dsp:sp modelId="{16A879B7-CF72-4793-BC19-BFBF8F9A0B16}">
      <dsp:nvSpPr>
        <dsp:cNvPr id="0" name=""/>
        <dsp:cNvSpPr/>
      </dsp:nvSpPr>
      <dsp:spPr>
        <a:xfrm rot="18038816">
          <a:off x="3986707" y="2132065"/>
          <a:ext cx="2932313" cy="399217"/>
        </a:xfrm>
        <a:prstGeom prst="leftArrow">
          <a:avLst>
            <a:gd name="adj1" fmla="val 60000"/>
            <a:gd name="adj2" fmla="val 50000"/>
          </a:avLst>
        </a:prstGeom>
        <a:solidFill>
          <a:schemeClr val="accent3">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0F927646-A3DB-4FFA-8725-39B396C02CDB}">
      <dsp:nvSpPr>
        <dsp:cNvPr id="0" name=""/>
        <dsp:cNvSpPr/>
      </dsp:nvSpPr>
      <dsp:spPr>
        <a:xfrm>
          <a:off x="5709964" y="678089"/>
          <a:ext cx="980533" cy="784426"/>
        </a:xfrm>
        <a:prstGeom prst="roundRect">
          <a:avLst>
            <a:gd name="adj" fmla="val 10000"/>
          </a:avLst>
        </a:prstGeom>
        <a:solidFill>
          <a:schemeClr val="accent3">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a:solidFill>
                <a:schemeClr val="tx1"/>
              </a:solidFill>
              <a:cs typeface="B Nazanin" panose="00000400000000000000" pitchFamily="2" charset="-78"/>
            </a:rPr>
            <a:t>مفاهیم و تعاریف</a:t>
          </a:r>
          <a:endParaRPr lang="en-US" sz="1600" b="1" kern="1200">
            <a:solidFill>
              <a:schemeClr val="tx1"/>
            </a:solidFill>
            <a:cs typeface="B Nazanin" panose="00000400000000000000" pitchFamily="2" charset="-78"/>
          </a:endParaRPr>
        </a:p>
      </dsp:txBody>
      <dsp:txXfrm>
        <a:off x="5732939" y="701064"/>
        <a:ext cx="934583" cy="738476"/>
      </dsp:txXfrm>
    </dsp:sp>
    <dsp:sp modelId="{6391A0A9-1F8C-4870-9BD3-DABC42280DE4}">
      <dsp:nvSpPr>
        <dsp:cNvPr id="0" name=""/>
        <dsp:cNvSpPr/>
      </dsp:nvSpPr>
      <dsp:spPr>
        <a:xfrm rot="19236653">
          <a:off x="4600688" y="2654738"/>
          <a:ext cx="2946228" cy="399217"/>
        </a:xfrm>
        <a:prstGeom prst="leftArrow">
          <a:avLst>
            <a:gd name="adj1" fmla="val 60000"/>
            <a:gd name="adj2" fmla="val 50000"/>
          </a:avLst>
        </a:prstGeom>
        <a:solidFill>
          <a:schemeClr val="accent4">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64058BD3-D8D8-4402-A7F6-D583DC3A7593}">
      <dsp:nvSpPr>
        <dsp:cNvPr id="0" name=""/>
        <dsp:cNvSpPr/>
      </dsp:nvSpPr>
      <dsp:spPr>
        <a:xfrm>
          <a:off x="6722038" y="1527319"/>
          <a:ext cx="980533" cy="784426"/>
        </a:xfrm>
        <a:prstGeom prst="roundRect">
          <a:avLst>
            <a:gd name="adj" fmla="val 10000"/>
          </a:avLst>
        </a:prstGeom>
        <a:solidFill>
          <a:schemeClr val="accent4">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a:solidFill>
                <a:schemeClr val="tx1"/>
              </a:solidFill>
              <a:cs typeface="B Nazanin" panose="00000400000000000000" pitchFamily="2" charset="-78"/>
            </a:rPr>
            <a:t>روند انجام کار</a:t>
          </a:r>
          <a:endParaRPr lang="en-US" sz="1600" b="1" kern="1200">
            <a:solidFill>
              <a:schemeClr val="tx1"/>
            </a:solidFill>
            <a:cs typeface="B Nazanin" panose="00000400000000000000" pitchFamily="2" charset="-78"/>
          </a:endParaRPr>
        </a:p>
      </dsp:txBody>
      <dsp:txXfrm>
        <a:off x="6745013" y="1550294"/>
        <a:ext cx="934583" cy="738476"/>
      </dsp:txXfrm>
    </dsp:sp>
    <dsp:sp modelId="{4CE50B8F-0892-46A2-BFD5-327BE138BFF0}">
      <dsp:nvSpPr>
        <dsp:cNvPr id="0" name=""/>
        <dsp:cNvSpPr/>
      </dsp:nvSpPr>
      <dsp:spPr>
        <a:xfrm rot="20466667">
          <a:off x="5007613" y="3380106"/>
          <a:ext cx="2965955" cy="399217"/>
        </a:xfrm>
        <a:prstGeom prst="leftArrow">
          <a:avLst>
            <a:gd name="adj1" fmla="val 60000"/>
            <a:gd name="adj2" fmla="val 50000"/>
          </a:avLst>
        </a:prstGeom>
        <a:solidFill>
          <a:schemeClr val="accent5">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B4CC43A5-47DD-4CBF-B588-08DADAA44E96}">
      <dsp:nvSpPr>
        <dsp:cNvPr id="0" name=""/>
        <dsp:cNvSpPr/>
      </dsp:nvSpPr>
      <dsp:spPr>
        <a:xfrm>
          <a:off x="7403440" y="2707411"/>
          <a:ext cx="980533" cy="784426"/>
        </a:xfrm>
        <a:prstGeom prst="roundRect">
          <a:avLst>
            <a:gd name="adj" fmla="val 10000"/>
          </a:avLst>
        </a:prstGeom>
        <a:solidFill>
          <a:schemeClr val="accent5">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fa-IR" sz="1600" b="1" kern="1200">
              <a:solidFill>
                <a:schemeClr val="tx1"/>
              </a:solidFill>
              <a:cs typeface="B Nazanin" panose="00000400000000000000" pitchFamily="2" charset="-78"/>
            </a:rPr>
            <a:t>اهداف و سوالات</a:t>
          </a:r>
          <a:endParaRPr lang="en-US" sz="1600" b="1" kern="1200">
            <a:solidFill>
              <a:schemeClr val="tx1"/>
            </a:solidFill>
            <a:cs typeface="B Nazanin" panose="00000400000000000000" pitchFamily="2" charset="-78"/>
          </a:endParaRPr>
        </a:p>
      </dsp:txBody>
      <dsp:txXfrm>
        <a:off x="7426415" y="2730386"/>
        <a:ext cx="934583" cy="738476"/>
      </dsp:txXfrm>
    </dsp:sp>
    <dsp:sp modelId="{F1F47176-DF96-41BC-A164-C5722084C0BF}">
      <dsp:nvSpPr>
        <dsp:cNvPr id="0" name=""/>
        <dsp:cNvSpPr/>
      </dsp:nvSpPr>
      <dsp:spPr>
        <a:xfrm rot="20021">
          <a:off x="5134553" y="4156544"/>
          <a:ext cx="2967779" cy="399217"/>
        </a:xfrm>
        <a:prstGeom prst="leftArrow">
          <a:avLst>
            <a:gd name="adj1" fmla="val 60000"/>
            <a:gd name="adj2" fmla="val 50000"/>
          </a:avLst>
        </a:prstGeom>
        <a:solidFill>
          <a:schemeClr val="accent6">
            <a:hueOff val="0"/>
            <a:satOff val="0"/>
            <a:lumOff val="0"/>
            <a:alphaOff val="0"/>
          </a:schemeClr>
        </a:solidFill>
        <a:ln>
          <a:noFill/>
        </a:ln>
        <a:effectLst/>
        <a:scene3d>
          <a:camera prst="obliqueTopLeft" zoom="95000"/>
          <a:lightRig rig="flat" dir="t"/>
        </a:scene3d>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4F1231FE-FC32-4F51-8E4D-568E9F079DBA}">
      <dsp:nvSpPr>
        <dsp:cNvPr id="0" name=""/>
        <dsp:cNvSpPr/>
      </dsp:nvSpPr>
      <dsp:spPr>
        <a:xfrm>
          <a:off x="7612040" y="3972581"/>
          <a:ext cx="980533" cy="784426"/>
        </a:xfrm>
        <a:prstGeom prst="roundRect">
          <a:avLst>
            <a:gd name="adj" fmla="val 10000"/>
          </a:avLst>
        </a:prstGeom>
        <a:solidFill>
          <a:schemeClr val="accent6">
            <a:hueOff val="0"/>
            <a:satOff val="0"/>
            <a:lumOff val="0"/>
            <a:alphaOff val="0"/>
          </a:schemeClr>
        </a:solidFill>
        <a:ln>
          <a:noFill/>
        </a:ln>
        <a:effectLst/>
        <a:scene3d>
          <a:camera prst="obliqueTopLeft" zoom="95000"/>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rtl="1">
            <a:lnSpc>
              <a:spcPct val="90000"/>
            </a:lnSpc>
            <a:spcBef>
              <a:spcPct val="0"/>
            </a:spcBef>
            <a:spcAft>
              <a:spcPct val="35000"/>
            </a:spcAft>
            <a:buNone/>
          </a:pPr>
          <a:r>
            <a:rPr lang="fa-IR" sz="1600" b="1" kern="1200">
              <a:solidFill>
                <a:schemeClr val="tx1"/>
              </a:solidFill>
              <a:cs typeface="B Nazanin" panose="00000400000000000000" pitchFamily="2" charset="-78"/>
            </a:rPr>
            <a:t>بیان مسئله</a:t>
          </a:r>
          <a:endParaRPr lang="en-US" sz="1600" b="1" kern="1200">
            <a:solidFill>
              <a:schemeClr val="tx1"/>
            </a:solidFill>
            <a:cs typeface="B Nazanin" panose="00000400000000000000" pitchFamily="2" charset="-78"/>
          </a:endParaRPr>
        </a:p>
      </dsp:txBody>
      <dsp:txXfrm>
        <a:off x="7635015" y="3995556"/>
        <a:ext cx="934583" cy="7384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D7D25-D54F-478E-814A-CA323217984E}">
      <dsp:nvSpPr>
        <dsp:cNvPr id="0" name=""/>
        <dsp:cNvSpPr/>
      </dsp:nvSpPr>
      <dsp:spPr>
        <a:xfrm>
          <a:off x="7753" y="0"/>
          <a:ext cx="3052358" cy="413133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06680" numCol="1" spcCol="1270" anchor="t" anchorCtr="0">
          <a:noAutofit/>
        </a:bodyPr>
        <a:lstStyle/>
        <a:p>
          <a:pPr marL="0" lvl="0" indent="0" algn="ctr" defTabSz="1244600" rtl="1">
            <a:lnSpc>
              <a:spcPct val="90000"/>
            </a:lnSpc>
            <a:spcBef>
              <a:spcPct val="0"/>
            </a:spcBef>
            <a:spcAft>
              <a:spcPct val="35000"/>
            </a:spcAft>
            <a:buNone/>
          </a:pPr>
          <a:r>
            <a:rPr lang="fa-IR" sz="2800" b="1" kern="1200">
              <a:cs typeface="B Zar" panose="00000400000000000000" pitchFamily="2" charset="-78"/>
            </a:rPr>
            <a:t>ظرفیت سازگاری</a:t>
          </a:r>
          <a:endParaRPr lang="en-US" sz="2800" b="1" kern="1200">
            <a:cs typeface="B Zar" panose="00000400000000000000" pitchFamily="2" charset="-78"/>
          </a:endParaRPr>
        </a:p>
      </dsp:txBody>
      <dsp:txXfrm>
        <a:off x="7753" y="0"/>
        <a:ext cx="3052358" cy="2754225"/>
      </dsp:txXfrm>
    </dsp:sp>
    <dsp:sp modelId="{B97B64E1-2AF4-4BD4-B375-B61E3FC85F2E}">
      <dsp:nvSpPr>
        <dsp:cNvPr id="0" name=""/>
        <dsp:cNvSpPr/>
      </dsp:nvSpPr>
      <dsp:spPr>
        <a:xfrm>
          <a:off x="606898" y="2122268"/>
          <a:ext cx="3052358" cy="1377112"/>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r" defTabSz="889000" rtl="1">
            <a:lnSpc>
              <a:spcPct val="100000"/>
            </a:lnSpc>
            <a:spcBef>
              <a:spcPct val="0"/>
            </a:spcBef>
            <a:spcAft>
              <a:spcPts val="0"/>
            </a:spcAft>
            <a:buChar char="•"/>
          </a:pPr>
          <a:r>
            <a:rPr lang="fa-IR" sz="2000" b="1" kern="1200" noProof="1">
              <a:cs typeface="B Zar" panose="00000400000000000000" pitchFamily="2" charset="-78"/>
            </a:rPr>
            <a:t>تنوع</a:t>
          </a:r>
        </a:p>
        <a:p>
          <a:pPr marL="228600" lvl="1" indent="-228600" algn="r" defTabSz="889000" rtl="1">
            <a:lnSpc>
              <a:spcPct val="100000"/>
            </a:lnSpc>
            <a:spcBef>
              <a:spcPct val="0"/>
            </a:spcBef>
            <a:spcAft>
              <a:spcPts val="0"/>
            </a:spcAft>
            <a:buChar char="•"/>
          </a:pPr>
          <a:r>
            <a:rPr lang="fa-IR" sz="2000" b="1" kern="1200" noProof="1">
              <a:cs typeface="B Zar" panose="00000400000000000000" pitchFamily="2" charset="-78"/>
            </a:rPr>
            <a:t>ظرفیت یادگیری</a:t>
          </a:r>
        </a:p>
        <a:p>
          <a:pPr marL="228600" lvl="1" indent="-228600" algn="r" defTabSz="889000" rtl="1">
            <a:lnSpc>
              <a:spcPct val="100000"/>
            </a:lnSpc>
            <a:spcBef>
              <a:spcPct val="0"/>
            </a:spcBef>
            <a:spcAft>
              <a:spcPts val="0"/>
            </a:spcAft>
            <a:buChar char="•"/>
          </a:pPr>
          <a:r>
            <a:rPr lang="fa-IR" sz="2000" b="1" kern="1200" noProof="1">
              <a:cs typeface="B Zar" panose="00000400000000000000" pitchFamily="2" charset="-78"/>
            </a:rPr>
            <a:t>امکان تغییرات خودسازگارانه</a:t>
          </a:r>
        </a:p>
        <a:p>
          <a:pPr marL="228600" lvl="1" indent="-228600" algn="r" defTabSz="889000" rtl="1">
            <a:lnSpc>
              <a:spcPct val="100000"/>
            </a:lnSpc>
            <a:spcBef>
              <a:spcPct val="0"/>
            </a:spcBef>
            <a:spcAft>
              <a:spcPts val="0"/>
            </a:spcAft>
            <a:buChar char="•"/>
          </a:pPr>
          <a:r>
            <a:rPr lang="fa-IR" sz="2000" b="1" kern="1200" noProof="1">
              <a:cs typeface="B Zar" panose="00000400000000000000" pitchFamily="2" charset="-78"/>
            </a:rPr>
            <a:t>رهبری</a:t>
          </a:r>
        </a:p>
        <a:p>
          <a:pPr marL="228600" lvl="1" indent="-228600" algn="r" defTabSz="889000" rtl="1">
            <a:lnSpc>
              <a:spcPct val="100000"/>
            </a:lnSpc>
            <a:spcBef>
              <a:spcPct val="0"/>
            </a:spcBef>
            <a:spcAft>
              <a:spcPts val="0"/>
            </a:spcAft>
            <a:buChar char="•"/>
          </a:pPr>
          <a:r>
            <a:rPr lang="fa-IR" sz="2000" b="1" kern="1200" noProof="1">
              <a:cs typeface="B Zar" panose="00000400000000000000" pitchFamily="2" charset="-78"/>
            </a:rPr>
            <a:t>حکمرانی منصفانه</a:t>
          </a:r>
        </a:p>
        <a:p>
          <a:pPr marL="228600" lvl="1" indent="-228600" algn="r" defTabSz="889000" rtl="1">
            <a:lnSpc>
              <a:spcPct val="100000"/>
            </a:lnSpc>
            <a:spcBef>
              <a:spcPct val="0"/>
            </a:spcBef>
            <a:spcAft>
              <a:spcPts val="0"/>
            </a:spcAft>
            <a:buChar char="•"/>
          </a:pPr>
          <a:r>
            <a:rPr lang="fa-IR" sz="2000" b="1" kern="1200" noProof="1">
              <a:cs typeface="B Zar" panose="00000400000000000000" pitchFamily="2" charset="-78"/>
            </a:rPr>
            <a:t>منابع</a:t>
          </a:r>
        </a:p>
      </dsp:txBody>
      <dsp:txXfrm>
        <a:off x="647232" y="2162602"/>
        <a:ext cx="2971690" cy="1296444"/>
      </dsp:txXfrm>
    </dsp:sp>
    <dsp:sp modelId="{F827BF4B-656B-40B2-A681-5D88AF230C02}">
      <dsp:nvSpPr>
        <dsp:cNvPr id="0" name=""/>
        <dsp:cNvSpPr/>
      </dsp:nvSpPr>
      <dsp:spPr>
        <a:xfrm rot="10800000">
          <a:off x="3350068" y="1072920"/>
          <a:ext cx="980980" cy="759949"/>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578053" y="1224910"/>
        <a:ext cx="752995" cy="455969"/>
      </dsp:txXfrm>
    </dsp:sp>
    <dsp:sp modelId="{EB4FCFAA-4A6B-4106-AC66-01F861348B1C}">
      <dsp:nvSpPr>
        <dsp:cNvPr id="0" name=""/>
        <dsp:cNvSpPr/>
      </dsp:nvSpPr>
      <dsp:spPr>
        <a:xfrm>
          <a:off x="4911018" y="0"/>
          <a:ext cx="3052358" cy="4131338"/>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06680" numCol="1" spcCol="1270" anchor="t" anchorCtr="0">
          <a:noAutofit/>
        </a:bodyPr>
        <a:lstStyle/>
        <a:p>
          <a:pPr marL="0" lvl="0" indent="0" algn="ctr" defTabSz="1244600" rtl="1">
            <a:lnSpc>
              <a:spcPct val="90000"/>
            </a:lnSpc>
            <a:spcBef>
              <a:spcPct val="0"/>
            </a:spcBef>
            <a:spcAft>
              <a:spcPct val="35000"/>
            </a:spcAft>
            <a:buNone/>
          </a:pPr>
          <a:r>
            <a:rPr lang="fa-IR" sz="2800" b="1" kern="1200">
              <a:cs typeface="B Zar" panose="00000400000000000000" pitchFamily="2" charset="-78"/>
            </a:rPr>
            <a:t>انسجام سازمانی</a:t>
          </a:r>
          <a:endParaRPr lang="en-US" sz="2800" b="1" kern="1200">
            <a:cs typeface="B Zar" panose="00000400000000000000" pitchFamily="2" charset="-78"/>
          </a:endParaRPr>
        </a:p>
      </dsp:txBody>
      <dsp:txXfrm>
        <a:off x="4911018" y="0"/>
        <a:ext cx="3052358" cy="2754225"/>
      </dsp:txXfrm>
    </dsp:sp>
    <dsp:sp modelId="{0187842A-75F9-495A-A07A-EC225CC56074}">
      <dsp:nvSpPr>
        <dsp:cNvPr id="0" name=""/>
        <dsp:cNvSpPr/>
      </dsp:nvSpPr>
      <dsp:spPr>
        <a:xfrm>
          <a:off x="5448231" y="2106156"/>
          <a:ext cx="3052358" cy="1377112"/>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70688" rIns="170688" bIns="170688" numCol="1" spcCol="1270" anchor="t" anchorCtr="0">
          <a:noAutofit/>
        </a:bodyPr>
        <a:lstStyle/>
        <a:p>
          <a:pPr marL="228600" lvl="1" indent="-228600" algn="just" defTabSz="1066800" rtl="1">
            <a:lnSpc>
              <a:spcPct val="90000"/>
            </a:lnSpc>
            <a:spcBef>
              <a:spcPct val="0"/>
            </a:spcBef>
            <a:spcAft>
              <a:spcPct val="15000"/>
            </a:spcAft>
            <a:buChar char="•"/>
          </a:pPr>
          <a:r>
            <a:rPr lang="fa-IR" sz="2400" b="1" kern="1200">
              <a:cs typeface="B Zar" panose="00000400000000000000" pitchFamily="2" charset="-78"/>
            </a:rPr>
            <a:t>انسجام عاطفی</a:t>
          </a:r>
          <a:endParaRPr lang="en-US" sz="2400" b="1" kern="1200">
            <a:cs typeface="B Zar" panose="00000400000000000000" pitchFamily="2" charset="-78"/>
          </a:endParaRPr>
        </a:p>
        <a:p>
          <a:pPr marL="228600" lvl="1" indent="-228600" algn="just" defTabSz="1066800" rtl="1">
            <a:lnSpc>
              <a:spcPct val="90000"/>
            </a:lnSpc>
            <a:spcBef>
              <a:spcPct val="0"/>
            </a:spcBef>
            <a:spcAft>
              <a:spcPct val="15000"/>
            </a:spcAft>
            <a:buChar char="•"/>
          </a:pPr>
          <a:r>
            <a:rPr lang="fa-IR" sz="2400" b="1" kern="1200">
              <a:cs typeface="B Zar" panose="00000400000000000000" pitchFamily="2" charset="-78"/>
            </a:rPr>
            <a:t>انسجام ابزاری</a:t>
          </a:r>
          <a:endParaRPr lang="en-US" sz="2400" b="1" kern="1200">
            <a:cs typeface="B Zar" panose="00000400000000000000" pitchFamily="2" charset="-78"/>
          </a:endParaRPr>
        </a:p>
      </dsp:txBody>
      <dsp:txXfrm>
        <a:off x="5488565" y="2146490"/>
        <a:ext cx="2971690" cy="1296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1F19F-897B-48ED-BAC1-63D40D0D6659}">
      <dsp:nvSpPr>
        <dsp:cNvPr id="0" name=""/>
        <dsp:cNvSpPr/>
      </dsp:nvSpPr>
      <dsp:spPr>
        <a:xfrm>
          <a:off x="506689" y="3137216"/>
          <a:ext cx="7564184" cy="2359881"/>
        </a:xfrm>
        <a:prstGeom prst="rect">
          <a:avLst/>
        </a:prstGeom>
        <a:solidFill>
          <a:schemeClr val="lt1"/>
        </a:solidFill>
        <a:ln w="19050" cap="rnd" cmpd="sng" algn="ctr">
          <a:solidFill>
            <a:schemeClr val="accent1"/>
          </a:solidFill>
          <a:prstDash val="solid"/>
        </a:ln>
        <a:effectLst>
          <a:glow rad="63500">
            <a:schemeClr val="accent1">
              <a:satMod val="175000"/>
              <a:alpha val="40000"/>
            </a:schemeClr>
          </a:glow>
          <a:reflection blurRad="6350" stA="52000" endA="300" endPos="35000" dir="5400000" sy="-100000" algn="bl" rotWithShape="0"/>
        </a:effectLst>
        <a:scene3d>
          <a:camera prst="orthographicFront"/>
          <a:lightRig rig="threePt" dir="t"/>
        </a:scene3d>
        <a:sp3d>
          <a:bevelT w="114300" prst="hardEdge"/>
        </a:sp3d>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rtl="1">
            <a:lnSpc>
              <a:spcPct val="90000"/>
            </a:lnSpc>
            <a:spcBef>
              <a:spcPct val="0"/>
            </a:spcBef>
            <a:spcAft>
              <a:spcPct val="35000"/>
            </a:spcAft>
            <a:buNone/>
          </a:pPr>
          <a:r>
            <a:rPr lang="fa-IR" sz="2000" kern="1200">
              <a:solidFill>
                <a:schemeClr val="tx1"/>
              </a:solidFill>
              <a:cs typeface="B Zar" panose="00000400000000000000" pitchFamily="2" charset="-78"/>
            </a:rPr>
            <a:t>با توجه به میانگین امتیاز به دست آمده برای انسجام سازمانی (77/08)، میزان انسجام سازمانی در شبکه سازمانی مدیریت آب کشاورزی در حد متوسط ارزیابی می‌شود. در بررسی ابعاد انسجام سازمانی، میانگین انسجام ابزاری با 40/61، بیشترین امتیاز و میانگین انسجام عاطفی با 36/47، کمترین امتیاز را بدست آورد. </a:t>
          </a:r>
          <a:endParaRPr lang="en-US" sz="2000" kern="1200">
            <a:solidFill>
              <a:schemeClr val="tx1"/>
            </a:solidFill>
            <a:cs typeface="B Zar" panose="00000400000000000000" pitchFamily="2" charset="-78"/>
          </a:endParaRPr>
        </a:p>
      </dsp:txBody>
      <dsp:txXfrm>
        <a:off x="506689" y="3137216"/>
        <a:ext cx="7564184" cy="2359881"/>
      </dsp:txXfrm>
    </dsp:sp>
    <dsp:sp modelId="{C5DCFFDE-490D-46B9-BBA6-58A540CEB594}">
      <dsp:nvSpPr>
        <dsp:cNvPr id="0" name=""/>
        <dsp:cNvSpPr/>
      </dsp:nvSpPr>
      <dsp:spPr>
        <a:xfrm>
          <a:off x="0" y="0"/>
          <a:ext cx="8847694" cy="2776081"/>
        </a:xfrm>
        <a:prstGeom prst="rect">
          <a:avLst/>
        </a:prstGeom>
        <a:solidFill>
          <a:schemeClr val="lt1"/>
        </a:solidFill>
        <a:ln w="19050" cap="rnd" cmpd="sng" algn="ctr">
          <a:solidFill>
            <a:schemeClr val="accent1"/>
          </a:solidFill>
          <a:prstDash val="solid"/>
        </a:ln>
        <a:effectLst>
          <a:glow rad="63500">
            <a:schemeClr val="accent1">
              <a:satMod val="175000"/>
              <a:alpha val="40000"/>
            </a:schemeClr>
          </a:glow>
          <a:reflection blurRad="6350" stA="52000" endA="300" endPos="35000" dir="5400000" sy="-100000" algn="bl" rotWithShape="0"/>
        </a:effectLst>
        <a:scene3d>
          <a:camera prst="orthographicFront"/>
          <a:lightRig rig="threePt" dir="t"/>
        </a:scene3d>
        <a:sp3d>
          <a:bevelT w="114300" prst="hardEdge"/>
        </a:sp3d>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rtl="1">
            <a:lnSpc>
              <a:spcPct val="90000"/>
            </a:lnSpc>
            <a:spcBef>
              <a:spcPct val="0"/>
            </a:spcBef>
            <a:spcAft>
              <a:spcPct val="35000"/>
            </a:spcAft>
            <a:buNone/>
          </a:pPr>
          <a:r>
            <a:rPr lang="fa-IR" sz="2000" b="0" kern="1200" dirty="0">
              <a:solidFill>
                <a:schemeClr val="tx1"/>
              </a:solidFill>
              <a:cs typeface="B Zar" panose="00000400000000000000" pitchFamily="2" charset="-78"/>
            </a:rPr>
            <a:t>همچنین نتیجه پاسخ‌های داده شده نسبت به گویه‌های انسجام ابزاری، گویه "مورد توافق بودن رویه‌‌ها، دستورالعمل‌ها و قواعد شبکه سازمانی مدیریت آب کشاورزی در همه سازمان ها" اولویت اول، و گویه "گوشزد کردن نقاط ضعف به سازمان‌های عضو شبکه سازمانی مدیریت آب کشاورزی به منظور حفظ یکپارچگی و همنوایی بین سازمانها" اولویت آخر را به خود اختصاص داده است. </a:t>
          </a:r>
          <a:endParaRPr lang="en-US" sz="2000" b="0" kern="1200" dirty="0">
            <a:solidFill>
              <a:schemeClr val="tx1"/>
            </a:solidFill>
            <a:cs typeface="B Zar" panose="00000400000000000000" pitchFamily="2" charset="-78"/>
          </a:endParaRPr>
        </a:p>
      </dsp:txBody>
      <dsp:txXfrm>
        <a:off x="0" y="0"/>
        <a:ext cx="8847694" cy="277608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DAE48-1BC4-4119-B15B-A8615705A6E4}" type="datetimeFigureOut">
              <a:rPr lang="en-US" smtClean="0"/>
              <a:t>6/28/2023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FDF97-6064-4055-AF5B-26146D2C2BA8}" type="slidenum">
              <a:rPr lang="en-US" smtClean="0"/>
              <a:t>‹#›</a:t>
            </a:fld>
            <a:endParaRPr lang="en-US"/>
          </a:p>
        </p:txBody>
      </p:sp>
    </p:spTree>
    <p:extLst>
      <p:ext uri="{BB962C8B-B14F-4D97-AF65-F5344CB8AC3E}">
        <p14:creationId xmlns:p14="http://schemas.microsoft.com/office/powerpoint/2010/main" val="2427367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FDF97-6064-4055-AF5B-26146D2C2BA8}" type="slidenum">
              <a:rPr lang="en-US" smtClean="0"/>
              <a:t>2</a:t>
            </a:fld>
            <a:endParaRPr lang="en-US"/>
          </a:p>
        </p:txBody>
      </p:sp>
    </p:spTree>
    <p:extLst>
      <p:ext uri="{BB962C8B-B14F-4D97-AF65-F5344CB8AC3E}">
        <p14:creationId xmlns:p14="http://schemas.microsoft.com/office/powerpoint/2010/main" val="2831118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FDF97-6064-4055-AF5B-26146D2C2BA8}" type="slidenum">
              <a:rPr lang="en-US" smtClean="0"/>
              <a:t>18</a:t>
            </a:fld>
            <a:endParaRPr lang="en-US"/>
          </a:p>
        </p:txBody>
      </p:sp>
    </p:spTree>
    <p:extLst>
      <p:ext uri="{BB962C8B-B14F-4D97-AF65-F5344CB8AC3E}">
        <p14:creationId xmlns:p14="http://schemas.microsoft.com/office/powerpoint/2010/main" val="1298659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3FDF97-6064-4055-AF5B-26146D2C2BA8}" type="slidenum">
              <a:rPr lang="en-US" smtClean="0"/>
              <a:t>37</a:t>
            </a:fld>
            <a:endParaRPr lang="en-US"/>
          </a:p>
        </p:txBody>
      </p:sp>
    </p:spTree>
    <p:extLst>
      <p:ext uri="{BB962C8B-B14F-4D97-AF65-F5344CB8AC3E}">
        <p14:creationId xmlns:p14="http://schemas.microsoft.com/office/powerpoint/2010/main" val="367650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42301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3483880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8950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295694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0499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3515508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706101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3487671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387290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4374F-633C-4B1B-A396-2601973FEE51}"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3497418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374F-633C-4B1B-A396-2601973FEE51}"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7535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B4374F-633C-4B1B-A396-2601973FEE51}"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114068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B4374F-633C-4B1B-A396-2601973FEE51}"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389056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4374F-633C-4B1B-A396-2601973FEE51}"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651649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B4374F-633C-4B1B-A396-2601973FEE51}"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EC00B-BDB5-475C-BE51-647D7D4D9D60}" type="slidenum">
              <a:rPr lang="en-US" smtClean="0"/>
              <a:t>‹#›</a:t>
            </a:fld>
            <a:endParaRPr lang="en-US"/>
          </a:p>
        </p:txBody>
      </p:sp>
    </p:spTree>
    <p:extLst>
      <p:ext uri="{BB962C8B-B14F-4D97-AF65-F5344CB8AC3E}">
        <p14:creationId xmlns:p14="http://schemas.microsoft.com/office/powerpoint/2010/main" val="80294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EC00B-BDB5-475C-BE51-647D7D4D9D60}" type="slidenum">
              <a:rPr lang="en-US" smtClean="0"/>
              <a:t>‹#›</a:t>
            </a:fld>
            <a:endParaRPr lang="en-US"/>
          </a:p>
        </p:txBody>
      </p:sp>
      <p:sp>
        <p:nvSpPr>
          <p:cNvPr id="5" name="Date Placeholder 4"/>
          <p:cNvSpPr>
            <a:spLocks noGrp="1"/>
          </p:cNvSpPr>
          <p:nvPr>
            <p:ph type="dt" sz="half" idx="10"/>
          </p:nvPr>
        </p:nvSpPr>
        <p:spPr/>
        <p:txBody>
          <a:bodyPr/>
          <a:lstStyle/>
          <a:p>
            <a:fld id="{0EB4374F-633C-4B1B-A396-2601973FEE51}" type="datetimeFigureOut">
              <a:rPr lang="en-US" smtClean="0"/>
              <a:t>6/28/2023</a:t>
            </a:fld>
            <a:endParaRPr lang="en-US"/>
          </a:p>
        </p:txBody>
      </p:sp>
    </p:spTree>
    <p:extLst>
      <p:ext uri="{BB962C8B-B14F-4D97-AF65-F5344CB8AC3E}">
        <p14:creationId xmlns:p14="http://schemas.microsoft.com/office/powerpoint/2010/main" val="310753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B4374F-633C-4B1B-A396-2601973FEE51}" type="datetimeFigureOut">
              <a:rPr lang="en-US" smtClean="0"/>
              <a:t>6/28/2023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4EC00B-BDB5-475C-BE51-647D7D4D9D60}" type="slidenum">
              <a:rPr lang="en-US" smtClean="0"/>
              <a:t>‹#›</a:t>
            </a:fld>
            <a:endParaRPr lang="en-US"/>
          </a:p>
        </p:txBody>
      </p:sp>
    </p:spTree>
    <p:extLst>
      <p:ext uri="{BB962C8B-B14F-4D97-AF65-F5344CB8AC3E}">
        <p14:creationId xmlns:p14="http://schemas.microsoft.com/office/powerpoint/2010/main" val="100957344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1" y="1069419"/>
            <a:ext cx="8584440" cy="4316531"/>
          </a:xfrm>
          <a:prstGeom prst="rect">
            <a:avLst/>
          </a:prstGeom>
        </p:spPr>
      </p:pic>
    </p:spTree>
    <p:extLst>
      <p:ext uri="{BB962C8B-B14F-4D97-AF65-F5344CB8AC3E}">
        <p14:creationId xmlns:p14="http://schemas.microsoft.com/office/powerpoint/2010/main" val="477455238"/>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p:cNvPicPr>
          <p:nvPr>
            <p:ph idx="1"/>
          </p:nvPr>
        </p:nvPicPr>
        <p:blipFill rotWithShape="1">
          <a:blip r:embed="rId2">
            <a:extLst>
              <a:ext uri="{28A0092B-C50C-407E-A947-70E740481C1C}">
                <a14:useLocalDpi xmlns:a14="http://schemas.microsoft.com/office/drawing/2010/main" val="0"/>
              </a:ext>
            </a:extLst>
          </a:blip>
          <a:srcRect t="6645" b="7289"/>
          <a:stretch/>
        </p:blipFill>
        <p:spPr bwMode="auto">
          <a:xfrm>
            <a:off x="1324892" y="1787858"/>
            <a:ext cx="7219664" cy="3636206"/>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7" name="Rectangle 6"/>
          <p:cNvSpPr/>
          <p:nvPr/>
        </p:nvSpPr>
        <p:spPr>
          <a:xfrm>
            <a:off x="3485178" y="309350"/>
            <a:ext cx="2899091" cy="9144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3200" b="1">
                <a:ln w="0"/>
                <a:solidFill>
                  <a:schemeClr val="tx1"/>
                </a:solidFill>
                <a:effectLst>
                  <a:outerShdw blurRad="38100" dist="19050" dir="2700000" algn="tl" rotWithShape="0">
                    <a:schemeClr val="dk1">
                      <a:alpha val="40000"/>
                    </a:schemeClr>
                  </a:outerShdw>
                </a:effectLst>
                <a:cs typeface="B Zar" panose="00000400000000000000" pitchFamily="2" charset="-78"/>
              </a:rPr>
              <a:t>روند انجام تحقیق</a:t>
            </a:r>
            <a:endParaRPr lang="en-US" sz="3200" b="1">
              <a:ln w="0"/>
              <a:solidFill>
                <a:schemeClr val="tx1"/>
              </a:solidFill>
              <a:effectLst>
                <a:outerShdw blurRad="38100" dist="19050" dir="2700000" algn="tl" rotWithShape="0">
                  <a:schemeClr val="dk1">
                    <a:alpha val="40000"/>
                  </a:schemeClr>
                </a:outerShdw>
              </a:effectLst>
              <a:cs typeface="B Zar" panose="00000400000000000000" pitchFamily="2" charset="-78"/>
            </a:endParaRPr>
          </a:p>
        </p:txBody>
      </p:sp>
    </p:spTree>
    <p:extLst>
      <p:ext uri="{BB962C8B-B14F-4D97-AF65-F5344CB8AC3E}">
        <p14:creationId xmlns:p14="http://schemas.microsoft.com/office/powerpoint/2010/main" val="2313030979"/>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br>
              <a:rPr lang="fa-IR" sz="2000">
                <a:cs typeface="B Titr" panose="00000700000000000000" pitchFamily="2" charset="-78"/>
              </a:rPr>
            </a:br>
            <a:br>
              <a:rPr lang="fa-IR" sz="2000">
                <a:cs typeface="B Titr" panose="00000700000000000000" pitchFamily="2" charset="-78"/>
              </a:rPr>
            </a:br>
            <a:br>
              <a:rPr lang="fa-IR" sz="2000">
                <a:cs typeface="B Titr" panose="00000700000000000000" pitchFamily="2" charset="-78"/>
              </a:rPr>
            </a:br>
            <a:br>
              <a:rPr lang="fa-IR" sz="2000">
                <a:cs typeface="B Titr" panose="00000700000000000000" pitchFamily="2" charset="-78"/>
              </a:rPr>
            </a:br>
            <a:br>
              <a:rPr lang="fa-IR" sz="2000">
                <a:cs typeface="B Titr" panose="00000700000000000000" pitchFamily="2" charset="-78"/>
              </a:rPr>
            </a:br>
            <a:endParaRPr lang="en-US" sz="2000">
              <a:cs typeface="B Titr" panose="00000700000000000000" pitchFamily="2" charset="-78"/>
            </a:endParaRPr>
          </a:p>
        </p:txBody>
      </p:sp>
      <p:sp>
        <p:nvSpPr>
          <p:cNvPr id="3" name="Content Placeholder 2"/>
          <p:cNvSpPr>
            <a:spLocks noGrp="1"/>
          </p:cNvSpPr>
          <p:nvPr>
            <p:ph idx="1"/>
          </p:nvPr>
        </p:nvSpPr>
        <p:spPr>
          <a:xfrm>
            <a:off x="486265" y="450377"/>
            <a:ext cx="8596668" cy="5049671"/>
          </a:xfrm>
          <a:ln>
            <a:solidFill>
              <a:schemeClr val="bg1"/>
            </a:solidFill>
          </a:ln>
          <a:effectLst>
            <a:reflection blurRad="6350" stA="50000" endA="300" endPos="55000" dir="5400000" sy="-100000" algn="bl" rotWithShape="0"/>
          </a:effectLst>
          <a:scene3d>
            <a:camera prst="perspectiveFront"/>
            <a:lightRig rig="threePt" dir="t"/>
          </a:scene3d>
        </p:spPr>
        <p:txBody>
          <a:bodyPr>
            <a:normAutofit/>
          </a:bodyPr>
          <a:lstStyle/>
          <a:p>
            <a:pPr marL="0" indent="0" algn="ctr" rtl="1">
              <a:buNone/>
            </a:pPr>
            <a:endParaRPr lang="fa-IR" sz="9600" b="1" i="1">
              <a:solidFill>
                <a:srgbClr val="002060"/>
              </a:solidFill>
              <a:effectLst>
                <a:outerShdw blurRad="38100" dist="38100" dir="2700000" algn="tl">
                  <a:srgbClr val="000000">
                    <a:alpha val="43137"/>
                  </a:srgbClr>
                </a:outerShdw>
              </a:effectLst>
              <a:cs typeface="B Titr" panose="00000700000000000000" pitchFamily="2" charset="-78"/>
            </a:endParaRPr>
          </a:p>
          <a:p>
            <a:pPr marL="0" indent="0" algn="ctr" rtl="1">
              <a:buNone/>
            </a:pPr>
            <a:r>
              <a:rPr lang="fa-IR" sz="9600" b="1" i="1">
                <a:solidFill>
                  <a:srgbClr val="002060"/>
                </a:solidFill>
                <a:effectLst>
                  <a:outerShdw blurRad="38100" dist="38100" dir="2700000" algn="tl">
                    <a:srgbClr val="000000">
                      <a:alpha val="43137"/>
                    </a:srgbClr>
                  </a:outerShdw>
                </a:effectLst>
                <a:cs typeface="B Titr" panose="00000700000000000000" pitchFamily="2" charset="-78"/>
              </a:rPr>
              <a:t>مرور منابع</a:t>
            </a:r>
            <a:endParaRPr lang="en-US" sz="9600" b="1" i="1">
              <a:solidFill>
                <a:srgbClr val="002060"/>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333840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a:cs typeface="B Zar" panose="00000400000000000000" pitchFamily="2" charset="-78"/>
            </a:endParaRPr>
          </a:p>
          <a:p>
            <a:pPr algn="r" rtl="1"/>
            <a:endParaRPr lang="fa-IR">
              <a:cs typeface="B Zar" panose="00000400000000000000" pitchFamily="2" charset="-78"/>
            </a:endParaRPr>
          </a:p>
          <a:p>
            <a:pPr algn="r" rtl="1"/>
            <a:endParaRPr lang="fa-IR">
              <a:cs typeface="B Zar" panose="00000400000000000000" pitchFamily="2" charset="-78"/>
            </a:endParaRPr>
          </a:p>
          <a:p>
            <a:pPr algn="r" rtl="1"/>
            <a:endParaRPr lang="fa-IR">
              <a:cs typeface="B Zar" panose="00000400000000000000" pitchFamily="2" charset="-78"/>
            </a:endParaRPr>
          </a:p>
          <a:p>
            <a:pPr marL="0" indent="0" algn="r" rtl="1">
              <a:buNone/>
            </a:pPr>
            <a:r>
              <a:rPr lang="fa-IR">
                <a:latin typeface="Times New Roman" panose="02020603050405020304" pitchFamily="18" charset="0"/>
                <a:ea typeface="Arial" panose="020B0604020202020204" pitchFamily="34" charset="0"/>
                <a:cs typeface="B Zar" panose="00000400000000000000" pitchFamily="2" charset="-78"/>
              </a:rPr>
              <a:t>              </a:t>
            </a:r>
          </a:p>
        </p:txBody>
      </p:sp>
      <p:sp>
        <p:nvSpPr>
          <p:cNvPr id="4" name="Flowchart: Multidocument 3"/>
          <p:cNvSpPr/>
          <p:nvPr/>
        </p:nvSpPr>
        <p:spPr>
          <a:xfrm>
            <a:off x="3242402" y="660246"/>
            <a:ext cx="3466531" cy="900753"/>
          </a:xfrm>
          <a:prstGeom prst="flowChartMultidocument">
            <a:avLst/>
          </a:prstGeom>
          <a:scene3d>
            <a:camera prst="orthographicFront"/>
            <a:lightRig rig="threePt" dir="t"/>
          </a:scene3d>
          <a:sp3d>
            <a:bevelT w="152400" h="50800" prst="softRound"/>
          </a:sp3d>
        </p:spPr>
        <p:style>
          <a:lnRef idx="2">
            <a:schemeClr val="accent2"/>
          </a:lnRef>
          <a:fillRef idx="1">
            <a:schemeClr val="lt1"/>
          </a:fillRef>
          <a:effectRef idx="0">
            <a:schemeClr val="accent2"/>
          </a:effectRef>
          <a:fontRef idx="minor">
            <a:schemeClr val="dk1"/>
          </a:fontRef>
        </p:style>
        <p:txBody>
          <a:bodyPr rtlCol="0" anchor="ctr"/>
          <a:lstStyle/>
          <a:p>
            <a:pPr algn="ctr"/>
            <a:r>
              <a:rPr lang="fa-IR" sz="2400">
                <a:solidFill>
                  <a:srgbClr val="418AB3"/>
                </a:solidFill>
                <a:cs typeface="B Titr" panose="00000700000000000000" pitchFamily="2" charset="-78"/>
              </a:rPr>
              <a:t>تعاریف مفهومی</a:t>
            </a:r>
            <a:endParaRPr lang="en-US"/>
          </a:p>
        </p:txBody>
      </p:sp>
      <p:sp>
        <p:nvSpPr>
          <p:cNvPr id="5" name="Left Arrow Callout 4"/>
          <p:cNvSpPr/>
          <p:nvPr/>
        </p:nvSpPr>
        <p:spPr>
          <a:xfrm>
            <a:off x="7642746" y="2494739"/>
            <a:ext cx="1631256"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a:solidFill>
                  <a:schemeClr val="bg1"/>
                </a:solidFill>
                <a:cs typeface="B Zar" panose="00000400000000000000" pitchFamily="2" charset="-78"/>
              </a:rPr>
              <a:t>انسجام سازمانی:</a:t>
            </a:r>
            <a:endParaRPr lang="en-US" sz="2000" b="1">
              <a:solidFill>
                <a:schemeClr val="bg1"/>
              </a:solidFill>
            </a:endParaRPr>
          </a:p>
        </p:txBody>
      </p:sp>
      <p:sp>
        <p:nvSpPr>
          <p:cNvPr id="6" name="Rectangle 5"/>
          <p:cNvSpPr/>
          <p:nvPr/>
        </p:nvSpPr>
        <p:spPr>
          <a:xfrm>
            <a:off x="777923" y="2134265"/>
            <a:ext cx="6864824" cy="1633489"/>
          </a:xfrm>
          <a:prstGeom prst="rect">
            <a:avLst/>
          </a:prstGeom>
          <a:effectLst>
            <a:glow rad="63500">
              <a:schemeClr val="accent2">
                <a:satMod val="175000"/>
                <a:alpha val="40000"/>
              </a:schemeClr>
            </a:glow>
          </a:effectLst>
          <a:scene3d>
            <a:camera prst="orthographicFront"/>
            <a:lightRig rig="threePt" dir="t"/>
          </a:scene3d>
          <a:sp3d>
            <a:bevelT prst="slope"/>
          </a:sp3d>
        </p:spPr>
        <p:style>
          <a:lnRef idx="2">
            <a:schemeClr val="accent1"/>
          </a:lnRef>
          <a:fillRef idx="1">
            <a:schemeClr val="lt1"/>
          </a:fillRef>
          <a:effectRef idx="0">
            <a:schemeClr val="accent1"/>
          </a:effectRef>
          <a:fontRef idx="minor">
            <a:schemeClr val="dk1"/>
          </a:fontRef>
        </p:style>
        <p:txBody>
          <a:bodyPr rtlCol="0" anchor="ctr"/>
          <a:lstStyle/>
          <a:p>
            <a:pPr marL="342900" lvl="0" algn="just" defTabSz="457200" rtl="1">
              <a:spcBef>
                <a:spcPts val="1000"/>
              </a:spcBef>
              <a:buClr>
                <a:srgbClr val="418AB3"/>
              </a:buClr>
              <a:buSzPct val="80000"/>
            </a:pP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منظور از انسجام سازمانی این است که تا چه اندازه یک سازمان و عملکردهای آن به عنوان یک کل با هم،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یکپارچه می‌باشند. در حالی که سازمان از افراد و گروه‌های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کوچکتر تشکیل شده است </a:t>
            </a:r>
            <a:r>
              <a:rPr lang="en-US" sz="1200">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 (Brooks, 2010)</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 . انسجام سازمانی به معنی تمایل افراد سازمان به حفظ ارتباطات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بلندمدت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با یکدیگر و پیگیری اهداف سازمانی است که نه تنها باعث تحقق اهداف سازمان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می‌شود، بلکه می‌تواند منجر به افزایش توانایی سازمان برای سازگاری با شرایط محیطی و حفظ بقاء در محیط باشد (مرزوقی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و حیدری، 1398). </a:t>
            </a:r>
            <a:endParaRPr lang="en-US">
              <a:solidFill>
                <a:srgbClr val="000000">
                  <a:lumMod val="75000"/>
                  <a:lumOff val="25000"/>
                </a:srgbClr>
              </a:solidFill>
              <a:latin typeface="Times New Roman" panose="02020603050405020304" pitchFamily="18" charset="0"/>
              <a:ea typeface="SimSun" panose="02010600030101010101" pitchFamily="2" charset="-122"/>
            </a:endParaRPr>
          </a:p>
        </p:txBody>
      </p:sp>
      <p:sp>
        <p:nvSpPr>
          <p:cNvPr id="8" name="Right Arrow Callout 7"/>
          <p:cNvSpPr/>
          <p:nvPr/>
        </p:nvSpPr>
        <p:spPr>
          <a:xfrm>
            <a:off x="677334" y="4613968"/>
            <a:ext cx="1746913" cy="91440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000" b="1">
                <a:solidFill>
                  <a:schemeClr val="bg1"/>
                </a:solidFill>
                <a:cs typeface="B Zar" panose="00000400000000000000" pitchFamily="2" charset="-78"/>
              </a:rPr>
              <a:t>ظرفیت سازگاری:</a:t>
            </a:r>
            <a:endParaRPr lang="en-US" sz="2000" b="1">
              <a:solidFill>
                <a:schemeClr val="bg1"/>
              </a:solidFill>
            </a:endParaRPr>
          </a:p>
        </p:txBody>
      </p:sp>
      <p:sp>
        <p:nvSpPr>
          <p:cNvPr id="9" name="Rectangle 8"/>
          <p:cNvSpPr/>
          <p:nvPr/>
        </p:nvSpPr>
        <p:spPr>
          <a:xfrm>
            <a:off x="2424247" y="3964923"/>
            <a:ext cx="6049545" cy="2212491"/>
          </a:xfrm>
          <a:prstGeom prst="rect">
            <a:avLst/>
          </a:prstGeom>
          <a:effectLst>
            <a:glow rad="101600">
              <a:schemeClr val="accent2">
                <a:satMod val="175000"/>
                <a:alpha val="40000"/>
              </a:schemeClr>
            </a:glow>
          </a:effectLst>
          <a:scene3d>
            <a:camera prst="orthographicFront"/>
            <a:lightRig rig="threePt" dir="t"/>
          </a:scene3d>
          <a:sp3d>
            <a:bevelT prst="slope"/>
          </a:sp3d>
        </p:spPr>
        <p:style>
          <a:lnRef idx="2">
            <a:schemeClr val="accent1"/>
          </a:lnRef>
          <a:fillRef idx="1">
            <a:schemeClr val="lt1"/>
          </a:fillRef>
          <a:effectRef idx="0">
            <a:schemeClr val="accent1"/>
          </a:effectRef>
          <a:fontRef idx="minor">
            <a:schemeClr val="dk1"/>
          </a:fontRef>
        </p:style>
        <p:txBody>
          <a:bodyPr rtlCol="0" anchor="ctr"/>
          <a:lstStyle/>
          <a:p>
            <a:pPr lvl="0" algn="just" defTabSz="457200" rtl="1">
              <a:spcBef>
                <a:spcPts val="1000"/>
              </a:spcBef>
              <a:buClr>
                <a:srgbClr val="418AB3"/>
              </a:buClr>
              <a:buSzPct val="80000"/>
            </a:pP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ظرفیت سازگاری یک مفهوم نسبتا جدیدی است که به عنوان پایه و اساس برای ایجاد سازگاری شناخته شده است (قطبی زاده و باقری، 1396). مفهوم ظرفیت سازگاری توانایی سیستم‌ها، نهادها، انسان‌ها و دیگر موجودات برای تنظیم خود در برابر خطرات بالقوه (تغییر اقلیم) از طریق استفاده از فرصت‌ها یا پاسخ به پیامدهای موجود است. نکته مهم در بررسی ظرفیت سازگاری این است که ظرفیت سازگاری یک سیستم و محدوده توانایی غلبه آن نمی‌تواند ثابت باشد و به محدوده متغیرهای اقتصادی-اجتماعی مربوط است و با عدم قطعیت‌هایی رو به رو است (قربانی و همکاران، 1398). </a:t>
            </a:r>
            <a:endParaRPr lang="fa-IR" noProof="1">
              <a:solidFill>
                <a:srgbClr val="000000">
                  <a:lumMod val="75000"/>
                  <a:lumOff val="25000"/>
                </a:srgbClr>
              </a:solidFill>
              <a:cs typeface="B Zar" panose="00000400000000000000" pitchFamily="2" charset="-78"/>
            </a:endParaRPr>
          </a:p>
        </p:txBody>
      </p:sp>
    </p:spTree>
    <p:extLst>
      <p:ext uri="{BB962C8B-B14F-4D97-AF65-F5344CB8AC3E}">
        <p14:creationId xmlns:p14="http://schemas.microsoft.com/office/powerpoint/2010/main" val="19189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12" y="533253"/>
            <a:ext cx="8596668" cy="1320800"/>
          </a:xfrm>
        </p:spPr>
        <p:txBody>
          <a:bodyPr>
            <a:normAutofit/>
          </a:bodyPr>
          <a:lstStyle/>
          <a:p>
            <a:pPr algn="ctr" rtl="1"/>
            <a:r>
              <a:rPr lang="fa-IR" sz="2000">
                <a:cs typeface="B Titr" panose="00000700000000000000" pitchFamily="2" charset="-78"/>
              </a:rPr>
              <a:t>                     </a:t>
            </a:r>
            <a:br>
              <a:rPr lang="fa-IR" sz="2000">
                <a:cs typeface="B Titr" panose="00000700000000000000" pitchFamily="2" charset="-78"/>
              </a:rPr>
            </a:br>
            <a:r>
              <a:rPr lang="fa-IR" sz="2000">
                <a:cs typeface="B Titr" panose="00000700000000000000" pitchFamily="2" charset="-78"/>
              </a:rPr>
              <a:t>          </a:t>
            </a:r>
            <a:r>
              <a:rPr lang="fa-IR" sz="2000" b="1" i="1">
                <a:solidFill>
                  <a:schemeClr val="tx1"/>
                </a:solidFill>
                <a:cs typeface="B Zar" panose="00000400000000000000" pitchFamily="2" charset="-78"/>
              </a:rPr>
              <a:t>انسجام در </a:t>
            </a:r>
            <a:r>
              <a:rPr lang="fa-IR" sz="2000" b="1" i="1" noProof="1">
                <a:solidFill>
                  <a:schemeClr val="tx1"/>
                </a:solidFill>
                <a:cs typeface="B Zar" panose="00000400000000000000" pitchFamily="2" charset="-78"/>
              </a:rPr>
              <a:t>سازمان‌ها</a:t>
            </a:r>
          </a:p>
        </p:txBody>
      </p:sp>
      <p:sp>
        <p:nvSpPr>
          <p:cNvPr id="3" name="Content Placeholder 2"/>
          <p:cNvSpPr>
            <a:spLocks noGrp="1"/>
          </p:cNvSpPr>
          <p:nvPr>
            <p:ph idx="1"/>
          </p:nvPr>
        </p:nvSpPr>
        <p:spPr/>
        <p:txBody>
          <a:bodyPr/>
          <a:lstStyle/>
          <a:p>
            <a:pPr indent="180340" algn="just" rtl="1"/>
            <a:endParaRPr lang="fa-IR">
              <a:latin typeface="Times New Roman" panose="02020603050405020304" pitchFamily="18" charset="0"/>
              <a:ea typeface="SimSun" panose="02010600030101010101" pitchFamily="2" charset="-122"/>
              <a:cs typeface="B Zar" panose="00000400000000000000" pitchFamily="2" charset="-78"/>
            </a:endParaRPr>
          </a:p>
          <a:p>
            <a:pPr indent="180340" algn="just" rtl="1"/>
            <a:endParaRPr lang="en-US">
              <a:latin typeface="Times New Roman" panose="02020603050405020304" pitchFamily="18" charset="0"/>
              <a:ea typeface="SimSun" panose="02010600030101010101" pitchFamily="2" charset="-122"/>
            </a:endParaRPr>
          </a:p>
          <a:p>
            <a:pPr algn="r" rtl="1"/>
            <a:endParaRPr lang="en-US"/>
          </a:p>
        </p:txBody>
      </p:sp>
      <p:sp>
        <p:nvSpPr>
          <p:cNvPr id="4" name="Frame 3"/>
          <p:cNvSpPr/>
          <p:nvPr/>
        </p:nvSpPr>
        <p:spPr>
          <a:xfrm>
            <a:off x="3739486" y="497571"/>
            <a:ext cx="2268411" cy="1089320"/>
          </a:xfrm>
          <a:prstGeom prst="frame">
            <a:avLst/>
          </a:prstGeom>
          <a:scene3d>
            <a:camera prst="orthographicFront"/>
            <a:lightRig rig="threePt" dir="t"/>
          </a:scene3d>
          <a:sp3d>
            <a:bevelT prst="convex"/>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6" name="Parallelogram 5"/>
          <p:cNvSpPr/>
          <p:nvPr/>
        </p:nvSpPr>
        <p:spPr>
          <a:xfrm>
            <a:off x="911520" y="2011798"/>
            <a:ext cx="7924341" cy="4029564"/>
          </a:xfrm>
          <a:prstGeom prst="parallelogram">
            <a:avLst/>
          </a:prstGeom>
          <a:effectLst>
            <a:glow rad="228600">
              <a:schemeClr val="accent3">
                <a:satMod val="175000"/>
                <a:alpha val="40000"/>
              </a:schemeClr>
            </a:glow>
          </a:effectLst>
          <a:scene3d>
            <a:camera prst="orthographicFront"/>
            <a:lightRig rig="threePt" dir="t"/>
          </a:scene3d>
          <a:sp3d>
            <a:bevelT w="114300" prst="hardEdge"/>
          </a:sp3d>
        </p:spPr>
        <p:style>
          <a:lnRef idx="2">
            <a:schemeClr val="accent3"/>
          </a:lnRef>
          <a:fillRef idx="1">
            <a:schemeClr val="lt1"/>
          </a:fillRef>
          <a:effectRef idx="0">
            <a:schemeClr val="accent3"/>
          </a:effectRef>
          <a:fontRef idx="minor">
            <a:schemeClr val="dk1"/>
          </a:fontRef>
        </p:style>
        <p:txBody>
          <a:bodyPr rtlCol="0" anchor="ctr"/>
          <a:lstStyle/>
          <a:p>
            <a:pPr marL="342900" lvl="0" indent="180340" algn="just" defTabSz="457200" rtl="1">
              <a:spcBef>
                <a:spcPts val="1000"/>
              </a:spcBef>
              <a:buClr>
                <a:srgbClr val="418AB3"/>
              </a:buClr>
              <a:buSzPct val="80000"/>
              <a:buFont typeface="Wingdings 3" charset="2"/>
              <a:buChar char=""/>
            </a:pP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انسجام در سازمان جایگاه بسیار برجسته‌ای دارد تا جایی که اغلب مدیران موفقیت خود را مدیون توانمندی ایجاد انسجام در سازمان و در گروه‌های کاری می‌دانند (ترک زاده و عبدشریفی، 1395). انسجام سازمانی به معنی وابستگی افراد به سازمان و وجود ارتباطات گسترده بین افراد سازمان و همچنین، بین افراد و سازمان‌ها می‌باشد، به گونه‌ای که آنان فراتر از مسئولیت خود فعالیت نموده، برای تحقق اهداف سازمان تلاش می‌کنند. احتمال دارد که وجود انسجام در سازمان باعث بروز رفتارهای شهروندی، یعنی رفتارهای فراتر از وظایف تعیین شده گردد و تا حدود زیادی مانع از بروز تعارض در سازمان شود که این امر می‌تواند برای هر سازمانی نتایج سودمندی را به بار آورد و بهره وری را افزایش دهد. به همین دلیل انسجام سازمانی در پویایی سازمان، افراد و گروه‌های موجود در آن نقش دارد (مرزوقی و حیدری، 1395). </a:t>
            </a:r>
          </a:p>
        </p:txBody>
      </p:sp>
    </p:spTree>
    <p:extLst>
      <p:ext uri="{BB962C8B-B14F-4D97-AF65-F5344CB8AC3E}">
        <p14:creationId xmlns:p14="http://schemas.microsoft.com/office/powerpoint/2010/main" val="194315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026" y="1792100"/>
            <a:ext cx="8596668" cy="3880773"/>
          </a:xfrm>
        </p:spPr>
        <p:txBody>
          <a:bodyPr/>
          <a:lstStyle/>
          <a:p>
            <a:pPr indent="180340" algn="just" rtl="1"/>
            <a:r>
              <a:rPr lang="fa-IR">
                <a:latin typeface="Times New Roman" panose="02020603050405020304" pitchFamily="18" charset="0"/>
                <a:ea typeface="Arial" panose="020B0604020202020204" pitchFamily="34" charset="0"/>
                <a:cs typeface="B Zar" panose="00000400000000000000" pitchFamily="2" charset="-78"/>
              </a:rPr>
              <a:t>به طور کلی انسجام سازمانی دارای دو بعد انسجام اجتماعی-عاطفی و انسجام ابزاری</a:t>
            </a:r>
            <a:r>
              <a:rPr lang="fa-IR" noProof="1">
                <a:latin typeface="Times New Roman" panose="02020603050405020304" pitchFamily="18" charset="0"/>
                <a:ea typeface="Arial" panose="020B0604020202020204" pitchFamily="34" charset="0"/>
                <a:cs typeface="B Zar" panose="00000400000000000000" pitchFamily="2" charset="-78"/>
              </a:rPr>
              <a:t> می‌باشد.</a:t>
            </a:r>
            <a:r>
              <a:rPr lang="fa-IR">
                <a:latin typeface="Times New Roman" panose="02020603050405020304" pitchFamily="18" charset="0"/>
                <a:ea typeface="Arial" panose="020B0604020202020204" pitchFamily="34" charset="0"/>
                <a:cs typeface="B Zar" panose="00000400000000000000" pitchFamily="2" charset="-78"/>
              </a:rPr>
              <a:t> </a:t>
            </a:r>
            <a:endParaRPr lang="en-US">
              <a:latin typeface="Times New Roman" panose="02020603050405020304" pitchFamily="18" charset="0"/>
              <a:ea typeface="SimSun" panose="02010600030101010101" pitchFamily="2" charset="-122"/>
            </a:endParaRPr>
          </a:p>
        </p:txBody>
      </p:sp>
      <p:sp>
        <p:nvSpPr>
          <p:cNvPr id="4" name="Bevel 3"/>
          <p:cNvSpPr/>
          <p:nvPr/>
        </p:nvSpPr>
        <p:spPr>
          <a:xfrm>
            <a:off x="4559773" y="2639326"/>
            <a:ext cx="4823411" cy="2348932"/>
          </a:xfrm>
          <a:prstGeom prst="bevel">
            <a:avLst/>
          </a:prstGeom>
        </p:spPr>
        <p:style>
          <a:lnRef idx="1">
            <a:schemeClr val="dk1"/>
          </a:lnRef>
          <a:fillRef idx="2">
            <a:schemeClr val="dk1"/>
          </a:fillRef>
          <a:effectRef idx="1">
            <a:schemeClr val="dk1"/>
          </a:effectRef>
          <a:fontRef idx="minor">
            <a:schemeClr val="dk1"/>
          </a:fontRef>
        </p:style>
        <p:txBody>
          <a:bodyPr rtlCol="0" anchor="ctr"/>
          <a:lstStyle/>
          <a:p>
            <a:pPr marL="342900" lvl="0" algn="just" defTabSz="457200" rtl="1">
              <a:spcBef>
                <a:spcPts val="1000"/>
              </a:spcBef>
              <a:buClr>
                <a:srgbClr val="418AB3"/>
              </a:buClr>
              <a:buSzPct val="80000"/>
            </a:pPr>
            <a:r>
              <a:rPr lang="fa-IR" noProof="1">
                <a:solidFill>
                  <a:schemeClr val="bg1"/>
                </a:solidFill>
                <a:latin typeface="Times New Roman" panose="02020603050405020304" pitchFamily="18" charset="0"/>
                <a:ea typeface="Arial" panose="020B0604020202020204" pitchFamily="34" charset="0"/>
                <a:cs typeface="B Zar" panose="00000400000000000000" pitchFamily="2" charset="-78"/>
              </a:rPr>
              <a:t>انسجام اجتماعی-عاطفی حکایت از احساس با هم بودن و رضایت روانی افراد از کار گروهی دارد. به بیانی دیگر یکپارچگی و همنوایی افراد و گروه‌های کاری و توانایی مقابله آنها در برابر تأثیرات منفی و تهدیدات بیرونی را انسجام اجتماعی-عاطفی گویند (ترک زاده و عبدشریفی، 1394).</a:t>
            </a:r>
          </a:p>
        </p:txBody>
      </p:sp>
      <p:sp>
        <p:nvSpPr>
          <p:cNvPr id="5" name="Frame 4"/>
          <p:cNvSpPr/>
          <p:nvPr/>
        </p:nvSpPr>
        <p:spPr>
          <a:xfrm>
            <a:off x="594026" y="2292636"/>
            <a:ext cx="3671247" cy="3380237"/>
          </a:xfrm>
          <a:prstGeom prst="fra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6" name="Folded Corner 5"/>
          <p:cNvSpPr/>
          <p:nvPr/>
        </p:nvSpPr>
        <p:spPr>
          <a:xfrm>
            <a:off x="3672306" y="609600"/>
            <a:ext cx="2606723" cy="914400"/>
          </a:xfrm>
          <a:prstGeom prst="foldedCorne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400" b="1" i="1">
                <a:solidFill>
                  <a:schemeClr val="bg1"/>
                </a:solidFill>
                <a:cs typeface="B Zar" panose="00000400000000000000" pitchFamily="2" charset="-78"/>
              </a:rPr>
              <a:t>ابعاد انسجام سازمانی</a:t>
            </a:r>
            <a:endParaRPr lang="en-US" sz="2400" i="1">
              <a:solidFill>
                <a:schemeClr val="bg1"/>
              </a:solidFill>
            </a:endParaRPr>
          </a:p>
        </p:txBody>
      </p:sp>
      <p:sp>
        <p:nvSpPr>
          <p:cNvPr id="7" name="Rectangle 6"/>
          <p:cNvSpPr/>
          <p:nvPr/>
        </p:nvSpPr>
        <p:spPr>
          <a:xfrm>
            <a:off x="1237420" y="2698466"/>
            <a:ext cx="2864971" cy="2585323"/>
          </a:xfrm>
          <a:prstGeom prst="rect">
            <a:avLst/>
          </a:prstGeom>
        </p:spPr>
        <p:txBody>
          <a:bodyPr wrap="square">
            <a:spAutoFit/>
          </a:bodyPr>
          <a:lstStyle/>
          <a:p>
            <a:pPr marL="342900" lvl="0" indent="180340" algn="just" defTabSz="457200" rtl="1">
              <a:spcBef>
                <a:spcPts val="1000"/>
              </a:spcBef>
              <a:buClr>
                <a:srgbClr val="418AB3"/>
              </a:buClr>
              <a:buSzPct val="80000"/>
              <a:buFont typeface="Wingdings 3" charset="2"/>
              <a:buChar char=""/>
            </a:pP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انسجام ابزاری به مشارکت همگانی منجر م</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ی‌شود و به واسطه آن حس ما بودن، در سازمان تحقق می‌یابد </a:t>
            </a:r>
            <a:r>
              <a:rPr lang="fa-IR" sz="1200" noProof="1">
                <a:solidFill>
                  <a:srgbClr val="000000">
                    <a:lumMod val="75000"/>
                    <a:lumOff val="25000"/>
                  </a:srgbClr>
                </a:solidFill>
                <a:ea typeface="Arial" panose="020B0604020202020204" pitchFamily="34" charset="0"/>
                <a:cs typeface="Times New Roman" panose="02020603050405020304" pitchFamily="18" charset="0"/>
              </a:rPr>
              <a:t> </a:t>
            </a:r>
            <a:r>
              <a:rPr lang="en-US" sz="1200">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a:t>
            </a:r>
            <a:r>
              <a:rPr lang="en-US" sz="1200"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Banting e</a:t>
            </a:r>
            <a:r>
              <a:rPr lang="en-US" sz="1200">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t al, 2011)</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 در این نوع انسجام، افراد از طریق انجام کار گروهی زمینه دستیابی به اهداف شخصی را نیز فراهم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می‌نمایند</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 (ترک زاده و</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 عبدشریفی</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 1395). </a:t>
            </a:r>
            <a:endParaRPr lang="en-US">
              <a:solidFill>
                <a:srgbClr val="000000">
                  <a:lumMod val="75000"/>
                  <a:lumOff val="25000"/>
                </a:srgbClr>
              </a:solidFill>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303164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Off-page Connector 3"/>
          <p:cNvSpPr/>
          <p:nvPr/>
        </p:nvSpPr>
        <p:spPr>
          <a:xfrm>
            <a:off x="3740545" y="609600"/>
            <a:ext cx="2470245" cy="805218"/>
          </a:xfrm>
          <a:prstGeom prst="flowChartOffpage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b="1">
                <a:cs typeface="B Zar" panose="00000400000000000000" pitchFamily="2" charset="-78"/>
              </a:rPr>
              <a:t>ظرفیت سازگاری</a:t>
            </a:r>
            <a:endParaRPr lang="en-US" sz="2400" b="1">
              <a:cs typeface="B Zar" panose="00000400000000000000" pitchFamily="2" charset="-78"/>
            </a:endParaRPr>
          </a:p>
        </p:txBody>
      </p:sp>
      <p:sp>
        <p:nvSpPr>
          <p:cNvPr id="8" name="Rounded Rectangle 7"/>
          <p:cNvSpPr/>
          <p:nvPr/>
        </p:nvSpPr>
        <p:spPr>
          <a:xfrm>
            <a:off x="1174765" y="1678675"/>
            <a:ext cx="7601803" cy="4367283"/>
          </a:xfrm>
          <a:prstGeom prst="roundRect">
            <a:avLst/>
          </a:prstGeom>
          <a:scene3d>
            <a:camera prst="orthographicFront"/>
            <a:lightRig rig="threePt" dir="t"/>
          </a:scene3d>
          <a:sp3d>
            <a:bevelT w="114300" prst="hardEdge"/>
          </a:sp3d>
        </p:spPr>
        <p:style>
          <a:lnRef idx="2">
            <a:schemeClr val="accent2"/>
          </a:lnRef>
          <a:fillRef idx="1">
            <a:schemeClr val="lt1"/>
          </a:fillRef>
          <a:effectRef idx="0">
            <a:schemeClr val="accent2"/>
          </a:effectRef>
          <a:fontRef idx="minor">
            <a:schemeClr val="dk1"/>
          </a:fontRef>
        </p:style>
        <p:txBody>
          <a:bodyPr rtlCol="0" anchor="ctr"/>
          <a:lstStyle/>
          <a:p>
            <a:pPr marL="342900" lvl="0" algn="just" defTabSz="457200" rtl="1">
              <a:spcBef>
                <a:spcPts val="1000"/>
              </a:spcBef>
              <a:buClr>
                <a:srgbClr val="418AB3"/>
              </a:buClr>
              <a:buSzPct val="80000"/>
            </a:pP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در عصر حاضر سازمان‌ها برای بقای خود نیاز دارند تا به طور مداوم از تجربیات قبلی‌شان یاد بگیرند و با تغییرات محیطی سازگار شوند. در واقع ظرفیت سازگاری یکی از ظرفیت‌های سازمانی است که به سازمان در رسیدن به اهداف خود کمک می‌کند. سازمان‌</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ها برای ارتقای یادگیری، ثبات و عملکرد سازمانی نیاز به ظرفیت سازگاری سازمانی دارند. مسائل سازگاری کارکنان سازمان با تغییرات سازمانی و لزوم ایجاد ساختار منعطف برای حفظ مزیت رقابتی، اهمیت سازگاری را در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سازمان‌ها</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 به طور اعم و در بین کارکنان به طور اخص دو چندان کرده است (عباس زاده و همکاران، 1394). در چارچوب ارزیابی نهادی، ظرفیت سازگاری بر اساس منابع مختلف و کارهای میدانی، در شش بعد شامل 1)تنوع 2)ظرفیت یادگیری 3)امکان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تغییرات خودسازگارانه 4)رهبری 5) منابع 6)حکمرانی منصفانه در نظر گرفته می‌شود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قطبی زاده و باقری، 1397). </a:t>
            </a:r>
            <a:endParaRPr lang="en-US">
              <a:solidFill>
                <a:srgbClr val="000000">
                  <a:lumMod val="75000"/>
                  <a:lumOff val="25000"/>
                </a:srgbClr>
              </a:solidFill>
              <a:latin typeface="Times New Roman" panose="02020603050405020304" pitchFamily="18" charset="0"/>
              <a:ea typeface="SimSun" panose="02010600030101010101" pitchFamily="2" charset="-122"/>
            </a:endParaRPr>
          </a:p>
          <a:p>
            <a:pPr marL="342900" lvl="0" algn="just" defTabSz="457200" rtl="1">
              <a:spcBef>
                <a:spcPts val="1000"/>
              </a:spcBef>
              <a:buClr>
                <a:srgbClr val="418AB3"/>
              </a:buClr>
              <a:buSzPct val="80000"/>
            </a:pP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میزان ظرفیت سازگاری یک سیستم نشان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می‌دهد که سیستم در مواجهه با تغییرات تا چه اندازه از قبل توانایی واکنش مناسب در کوتاه مدت و سازگار شدن با شرایط جدید در بلندمدت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را دارد. همچنین سیستمی که سالیان سال به یک روش در حال کار بوده به راحتی تغییرات را نخواهد پذیرفت مگر این که ظرفیت سازگاری در سیستم وجود داشته باشد (سلیمی و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مکنون،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1397). </a:t>
            </a:r>
            <a:endParaRPr lang="en-US">
              <a:solidFill>
                <a:srgbClr val="000000">
                  <a:lumMod val="75000"/>
                  <a:lumOff val="25000"/>
                </a:srgbClr>
              </a:solidFill>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991481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28799" y="1450907"/>
            <a:ext cx="6127846" cy="3880772"/>
          </a:xfrm>
          <a:prstGeom prst="roundRect">
            <a:avLst/>
          </a:prstGeom>
          <a:scene3d>
            <a:camera prst="orthographicFront"/>
            <a:lightRig rig="threePt" dir="t"/>
          </a:scene3d>
          <a:sp3d>
            <a:bevelT w="114300" prst="hardEdge"/>
          </a:sp3d>
        </p:spPr>
        <p:style>
          <a:lnRef idx="2">
            <a:schemeClr val="accent2"/>
          </a:lnRef>
          <a:fillRef idx="1">
            <a:schemeClr val="lt1"/>
          </a:fillRef>
          <a:effectRef idx="0">
            <a:schemeClr val="accent2"/>
          </a:effectRef>
          <a:fontRef idx="minor">
            <a:schemeClr val="dk1"/>
          </a:fontRef>
        </p:style>
        <p:txBody>
          <a:bodyPr rtlCol="0" anchor="ctr"/>
          <a:lstStyle/>
          <a:p>
            <a:pPr marL="342900" lvl="0" algn="just" defTabSz="457200" rtl="1">
              <a:spcBef>
                <a:spcPts val="1000"/>
              </a:spcBef>
              <a:buClr>
                <a:srgbClr val="418AB3"/>
              </a:buClr>
              <a:buSzPct val="80000"/>
            </a:pP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نهادهایی دارای ظرفیت مناسب برای سازگاری هستند که: 1) تمایل به استفاده از ذینفعان مختلف، راه حل‌های متنوع و دیدگاه‌های مختلف داشته‌اند (تنوع). 2) به صورت پیوسته در حال یادگیری و بهبود مستمر بوده و حلقه‌های یادگی</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ری فعالی در درون نهاد وجود داشته باشد (ظرفیت یادگیری). 3) مجوزهای لازم موجود و بازیگران برای تغییر و سازگاری تشویق شوند (توان تغییر خودکار). 4) دارای رهبری مناسب برای تشویق به تغییر،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اصلاح رویه‌ها و تطبیق باشند (توان رهبری). 5) دارای منابع کافی برای سازگاری و تغییر باشند (میزان منابع در اختیار). 6) از اصول حکمرانی پیروا</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نی کنند (حکمرانی عادلانه). (سلیمی و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مکنون،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1397). </a:t>
            </a:r>
            <a:endParaRPr lang="en-US">
              <a:solidFill>
                <a:srgbClr val="000000">
                  <a:lumMod val="75000"/>
                  <a:lumOff val="25000"/>
                </a:srgbClr>
              </a:solidFill>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747847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1440898" y="395786"/>
            <a:ext cx="7069540" cy="1391526"/>
          </a:xfrm>
          <a:prstGeom prst="flowChartPunchedTape">
            <a:avLst/>
          </a:prstGeom>
          <a:effectLst>
            <a:glow rad="63500">
              <a:schemeClr val="accent6">
                <a:satMod val="175000"/>
                <a:alpha val="40000"/>
              </a:schemeClr>
            </a:glow>
          </a:effectLst>
          <a:scene3d>
            <a:camera prst="orthographicFront"/>
            <a:lightRig rig="threePt" dir="t"/>
          </a:scene3d>
          <a:sp3d>
            <a:bevelT w="114300" prst="hardEdge"/>
          </a:sp3d>
        </p:spPr>
        <p:style>
          <a:lnRef idx="2">
            <a:schemeClr val="accent6"/>
          </a:lnRef>
          <a:fillRef idx="1">
            <a:schemeClr val="lt1"/>
          </a:fillRef>
          <a:effectRef idx="0">
            <a:schemeClr val="accent6"/>
          </a:effectRef>
          <a:fontRef idx="minor">
            <a:schemeClr val="dk1"/>
          </a:fontRef>
        </p:style>
        <p:txBody>
          <a:bodyPr rtlCol="0" anchor="ctr"/>
          <a:lstStyle/>
          <a:p>
            <a:pPr algn="ctr"/>
            <a:r>
              <a:rPr lang="fa-IR" sz="2800" b="1">
                <a:ln/>
                <a:solidFill>
                  <a:schemeClr val="tx1"/>
                </a:solidFill>
                <a:cs typeface="B Zar" panose="00000400000000000000" pitchFamily="2" charset="-78"/>
              </a:rPr>
              <a:t>لزوم توجه به انسجام سازمانی و ظرفیت سازگاری در مدیریت آب کشاورزی</a:t>
            </a:r>
            <a:endParaRPr lang="en-US" b="1">
              <a:ln/>
              <a:solidFill>
                <a:schemeClr val="tx1"/>
              </a:solidFill>
            </a:endParaRPr>
          </a:p>
        </p:txBody>
      </p:sp>
      <p:sp>
        <p:nvSpPr>
          <p:cNvPr id="5" name="Rounded Rectangle 4"/>
          <p:cNvSpPr/>
          <p:nvPr/>
        </p:nvSpPr>
        <p:spPr>
          <a:xfrm>
            <a:off x="1768444" y="2065055"/>
            <a:ext cx="6414447" cy="4212915"/>
          </a:xfrm>
          <a:prstGeom prst="roundRect">
            <a:avLst/>
          </a:prstGeom>
          <a:scene3d>
            <a:camera prst="orthographicFront"/>
            <a:lightRig rig="threePt" dir="t"/>
          </a:scene3d>
          <a:sp3d>
            <a:bevelT prst="slope"/>
          </a:sp3d>
        </p:spPr>
        <p:style>
          <a:lnRef idx="2">
            <a:schemeClr val="accent6"/>
          </a:lnRef>
          <a:fillRef idx="1">
            <a:schemeClr val="lt1"/>
          </a:fillRef>
          <a:effectRef idx="0">
            <a:schemeClr val="accent6"/>
          </a:effectRef>
          <a:fontRef idx="minor">
            <a:schemeClr val="dk1"/>
          </a:fontRef>
        </p:style>
        <p:txBody>
          <a:bodyPr rtlCol="0" anchor="ctr"/>
          <a:lstStyle/>
          <a:p>
            <a:pPr marL="342900" lvl="0" algn="just" defTabSz="457200" rtl="1">
              <a:spcBef>
                <a:spcPts val="1000"/>
              </a:spcBef>
              <a:buClr>
                <a:srgbClr val="418AB3"/>
              </a:buClr>
              <a:buSzPct val="80000"/>
            </a:pP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فقدان یا کمبود انسجام سازمانی بین دستگاه‌های مختلف مدیریت آب کشاورزی از مهم ترین دلایل عدم تحقق مدیریت مشارکتی موفق بوده است. انسجام سازمانی از اساسی ترین ضروریات فعالیت‌های مشارکتی می‌باشد و با تقویت انسجام سازمانی می‌توان فرآیندهای تصمیم سازی و تصمیم گیری برای مقابله با چالش‌های ناشی از بحران آب در بین دستگاه‌های مختلف را بهتر مدیریت و در صرف هزینه و زمان برای طرح‌های مشارکتی بهره برداری منابع آب صرفه جویی نمود (افراخته و همکاران، 1396). یکی از ویژگی‌های اصلی یک ساختار انطباق پذیر، ظرفیت سازگاری آن در مقابل تغییرات می‌باشد. سیستم‌های منابع آب در کلیه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ابعاد طبیعی و اقتصادی- اجتماعی خود دائماً در </a:t>
            </a:r>
            <a:r>
              <a:rPr lang="fa-IR" noProof="1">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حال تغییر می‌باشند. در نتیجه به جای مدیریت بر مبنای پیش بینی احتمالات وقایع مختلف در آینده، ناگزیر باید برای امکان وقوع پدیده‌های گوناگون در آینده تمهیداتی اندیشیده شود. از این رو چاره‌ای جز این نیست که مدیریت سیستم‌های منابع آب بر مبنای مکانیزمی برای درک تغییرات و انطباق با آنها استوار</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 شوند (قطبی زاده و باقری، 1397). </a:t>
            </a:r>
            <a:endParaRPr lang="en-US">
              <a:solidFill>
                <a:srgbClr val="000000">
                  <a:lumMod val="75000"/>
                  <a:lumOff val="25000"/>
                </a:srgbClr>
              </a:solidFill>
              <a:latin typeface="Times New Roman" panose="02020603050405020304" pitchFamily="18" charset="0"/>
              <a:ea typeface="SimSun" panose="02010600030101010101" pitchFamily="2" charset="-122"/>
            </a:endParaRPr>
          </a:p>
          <a:p>
            <a:pPr marL="342900" lvl="0" indent="-342900" algn="r" defTabSz="457200" rtl="1">
              <a:spcBef>
                <a:spcPts val="1000"/>
              </a:spcBef>
              <a:buClr>
                <a:srgbClr val="418AB3"/>
              </a:buClr>
              <a:buSzPct val="80000"/>
              <a:buFont typeface="Wingdings 3" charset="2"/>
              <a:buChar char=""/>
            </a:pPr>
            <a:endParaRPr lang="en-US">
              <a:solidFill>
                <a:srgbClr val="000000">
                  <a:lumMod val="75000"/>
                  <a:lumOff val="25000"/>
                </a:srgbClr>
              </a:solidFill>
            </a:endParaRPr>
          </a:p>
        </p:txBody>
      </p:sp>
    </p:spTree>
    <p:extLst>
      <p:ext uri="{BB962C8B-B14F-4D97-AF65-F5344CB8AC3E}">
        <p14:creationId xmlns:p14="http://schemas.microsoft.com/office/powerpoint/2010/main" val="3335703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28550"/>
            <a:ext cx="8596668" cy="4567404"/>
          </a:xfrm>
        </p:spPr>
        <p:txBody>
          <a:bodyPr>
            <a:normAutofit lnSpcReduction="10000"/>
          </a:bodyPr>
          <a:lstStyle/>
          <a:p>
            <a:pPr indent="180340" algn="just" rtl="1"/>
            <a:r>
              <a:rPr lang="fa-IR" b="1" noProof="1">
                <a:latin typeface="Times New Roman" panose="02020603050405020304" pitchFamily="18" charset="0"/>
                <a:ea typeface="Arial" panose="020B0604020202020204" pitchFamily="34" charset="0"/>
                <a:cs typeface="B Zar" panose="00000400000000000000" pitchFamily="2" charset="-78"/>
              </a:rPr>
              <a:t>جعفریان و همکاران (1395) </a:t>
            </a:r>
            <a:r>
              <a:rPr lang="fa-IR" noProof="1">
                <a:latin typeface="Times New Roman" panose="02020603050405020304" pitchFamily="18" charset="0"/>
                <a:ea typeface="Arial" panose="020B0604020202020204" pitchFamily="34" charset="0"/>
                <a:cs typeface="B Zar" panose="00000400000000000000" pitchFamily="2" charset="-78"/>
              </a:rPr>
              <a:t>در تحقیق خود با عنوان </a:t>
            </a:r>
            <a:r>
              <a:rPr lang="fa-IR" b="1" i="1" noProof="1">
                <a:solidFill>
                  <a:schemeClr val="accent6"/>
                </a:solidFill>
                <a:latin typeface="Times New Roman" panose="02020603050405020304" pitchFamily="18" charset="0"/>
                <a:ea typeface="Arial" panose="020B0604020202020204" pitchFamily="34" charset="0"/>
                <a:cs typeface="B Zar" panose="00000400000000000000" pitchFamily="2" charset="-78"/>
              </a:rPr>
              <a:t>"تحلیل الگوی ساختاری شبکه دست اندرکاران سازمانی مدیریت منابع آب با هدف استقرار نظام مدیریت یکپارچه منابع آب در دشت گرمسار" </a:t>
            </a:r>
            <a:r>
              <a:rPr lang="fa-IR" noProof="1">
                <a:latin typeface="Times New Roman" panose="02020603050405020304" pitchFamily="18" charset="0"/>
                <a:ea typeface="Arial" panose="020B0604020202020204" pitchFamily="34" charset="0"/>
                <a:cs typeface="B Zar" panose="00000400000000000000" pitchFamily="2" charset="-78"/>
              </a:rPr>
              <a:t>به این نتیجه رسیدند که تعارضاتی بین سازمان‌های توسعه‌ای و سازمان‌های حفاظتی در فرآیند همکاری برای مدیریت مشارکتی منابع آب وجود دارد و میزان انسجام سازمانی در بین گروه‌های </a:t>
            </a:r>
            <a:r>
              <a:rPr lang="fa-IR">
                <a:latin typeface="Times New Roman" panose="02020603050405020304" pitchFamily="18" charset="0"/>
                <a:ea typeface="Arial" panose="020B0604020202020204" pitchFamily="34" charset="0"/>
                <a:cs typeface="B Zar" panose="00000400000000000000" pitchFamily="2" charset="-78"/>
              </a:rPr>
              <a:t>مورد مطالعه، متوازن نبوده و در مورد ساز</a:t>
            </a:r>
            <a:r>
              <a:rPr lang="fa-IR" noProof="1">
                <a:latin typeface="Times New Roman" panose="02020603050405020304" pitchFamily="18" charset="0"/>
                <a:ea typeface="Arial" panose="020B0604020202020204" pitchFamily="34" charset="0"/>
                <a:cs typeface="B Zar" panose="00000400000000000000" pitchFamily="2" charset="-78"/>
              </a:rPr>
              <a:t>مان‌های واسطه‌ای </a:t>
            </a:r>
            <a:r>
              <a:rPr lang="fa-IR">
                <a:latin typeface="Times New Roman" panose="02020603050405020304" pitchFamily="18" charset="0"/>
                <a:ea typeface="Arial" panose="020B0604020202020204" pitchFamily="34" charset="0"/>
                <a:cs typeface="B Zar" panose="00000400000000000000" pitchFamily="2" charset="-78"/>
              </a:rPr>
              <a:t>در سطح بسیار ضعیف تا ضعیف</a:t>
            </a:r>
            <a:r>
              <a:rPr lang="fa-IR" noProof="1">
                <a:latin typeface="Times New Roman" panose="02020603050405020304" pitchFamily="18" charset="0"/>
                <a:ea typeface="Arial" panose="020B0604020202020204" pitchFamily="34" charset="0"/>
                <a:cs typeface="B Zar" panose="00000400000000000000" pitchFamily="2" charset="-78"/>
              </a:rPr>
              <a:t> می‌باشد</a:t>
            </a:r>
            <a:r>
              <a:rPr lang="fa-IR">
                <a:latin typeface="Times New Roman" panose="02020603050405020304" pitchFamily="18" charset="0"/>
                <a:ea typeface="Arial" panose="020B0604020202020204" pitchFamily="34" charset="0"/>
                <a:cs typeface="B Zar" panose="00000400000000000000" pitchFamily="2" charset="-78"/>
              </a:rPr>
              <a:t>. بر اساس نتایج این تحقیق تقویت انسجام سازمانی و تمرکز زدایی در بین دست اندرکاران سازمانی از جمله اقدامات ضروری است.</a:t>
            </a:r>
            <a:endParaRPr lang="en-US">
              <a:latin typeface="Times New Roman" panose="02020603050405020304" pitchFamily="18" charset="0"/>
              <a:ea typeface="SimSun" panose="02010600030101010101" pitchFamily="2" charset="-122"/>
            </a:endParaRPr>
          </a:p>
          <a:p>
            <a:pPr indent="180340" algn="just" rtl="1"/>
            <a:r>
              <a:rPr lang="fa-IR" b="1">
                <a:latin typeface="Times New Roman" panose="02020603050405020304" pitchFamily="18" charset="0"/>
                <a:ea typeface="Arial" panose="020B0604020202020204" pitchFamily="34" charset="0"/>
                <a:cs typeface="B Zar" panose="00000400000000000000" pitchFamily="2" charset="-78"/>
              </a:rPr>
              <a:t>ا</a:t>
            </a:r>
            <a:r>
              <a:rPr lang="fa-IR" b="1" noProof="1">
                <a:latin typeface="Times New Roman" panose="02020603050405020304" pitchFamily="18" charset="0"/>
                <a:ea typeface="Arial" panose="020B0604020202020204" pitchFamily="34" charset="0"/>
                <a:cs typeface="B Zar" panose="00000400000000000000" pitchFamily="2" charset="-78"/>
              </a:rPr>
              <a:t>فراخته</a:t>
            </a:r>
            <a:r>
              <a:rPr lang="fa-IR" b="1">
                <a:latin typeface="Times New Roman" panose="02020603050405020304" pitchFamily="18" charset="0"/>
                <a:ea typeface="Arial" panose="020B0604020202020204" pitchFamily="34" charset="0"/>
                <a:cs typeface="B Zar" panose="00000400000000000000" pitchFamily="2" charset="-78"/>
              </a:rPr>
              <a:t> و همکاران (1396) </a:t>
            </a:r>
            <a:r>
              <a:rPr lang="fa-IR">
                <a:latin typeface="Times New Roman" panose="02020603050405020304" pitchFamily="18" charset="0"/>
                <a:ea typeface="Arial" panose="020B0604020202020204" pitchFamily="34" charset="0"/>
                <a:cs typeface="B Zar" panose="00000400000000000000" pitchFamily="2" charset="-78"/>
              </a:rPr>
              <a:t>در تحقیق خود با عنوان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"تحلیل الگوی ساختاری روابط نهادها در حکمرانی منابع آب زراعی روستایی (مطالعه موردی: شهرستان رشت)</a:t>
            </a:r>
            <a:r>
              <a:rPr lang="fa-IR" sz="2000" b="1" i="1">
                <a:solidFill>
                  <a:schemeClr val="accent6"/>
                </a:solidFill>
                <a:latin typeface="Times New Roman" panose="02020603050405020304" pitchFamily="18" charset="0"/>
                <a:ea typeface="Arial" panose="020B0604020202020204" pitchFamily="34" charset="0"/>
                <a:cs typeface="B Zar" panose="00000400000000000000" pitchFamily="2" charset="-78"/>
              </a:rPr>
              <a:t> </a:t>
            </a:r>
            <a:r>
              <a:rPr lang="fa-IR">
                <a:latin typeface="Times New Roman" panose="02020603050405020304" pitchFamily="18" charset="0"/>
                <a:ea typeface="Arial" panose="020B0604020202020204" pitchFamily="34" charset="0"/>
                <a:cs typeface="B Zar" panose="00000400000000000000" pitchFamily="2" charset="-78"/>
              </a:rPr>
              <a:t>به بررسی میزان همکاری و هماهنگی 28 نهاد مرتبط با منابع آب زراعی شهرستان رشت پرداختند و به این نتیجه رسیدند که میزان انسجام نهادی در </a:t>
            </a:r>
            <a:r>
              <a:rPr lang="fa-IR" noProof="1">
                <a:latin typeface="Times New Roman" panose="02020603050405020304" pitchFamily="18" charset="0"/>
                <a:ea typeface="Arial" panose="020B0604020202020204" pitchFamily="34" charset="0"/>
                <a:cs typeface="B Zar" panose="00000400000000000000" pitchFamily="2" charset="-78"/>
              </a:rPr>
              <a:t>بین سازمان‌های دولتی </a:t>
            </a:r>
            <a:r>
              <a:rPr lang="fa-IR">
                <a:latin typeface="Times New Roman" panose="02020603050405020304" pitchFamily="18" charset="0"/>
                <a:ea typeface="Arial" panose="020B0604020202020204" pitchFamily="34" charset="0"/>
                <a:cs typeface="B Zar" panose="00000400000000000000" pitchFamily="2" charset="-78"/>
              </a:rPr>
              <a:t>و غیردولتی مورد مطالعه در </a:t>
            </a:r>
            <a:r>
              <a:rPr lang="fa-IR" noProof="1">
                <a:latin typeface="Times New Roman" panose="02020603050405020304" pitchFamily="18" charset="0"/>
                <a:ea typeface="Arial" panose="020B0604020202020204" pitchFamily="34" charset="0"/>
                <a:cs typeface="B Zar" panose="00000400000000000000" pitchFamily="2" charset="-78"/>
              </a:rPr>
              <a:t>حد ضعیف می‌باشد و پیوندهای </a:t>
            </a:r>
            <a:r>
              <a:rPr lang="fa-IR">
                <a:latin typeface="Times New Roman" panose="02020603050405020304" pitchFamily="18" charset="0"/>
                <a:ea typeface="Arial" panose="020B0604020202020204" pitchFamily="34" charset="0"/>
                <a:cs typeface="B Zar" panose="00000400000000000000" pitchFamily="2" charset="-78"/>
              </a:rPr>
              <a:t>برون گروهی بیشتر از پیوندهای درون گروهی بوده است. </a:t>
            </a:r>
            <a:endParaRPr lang="en-US">
              <a:latin typeface="Times New Roman" panose="02020603050405020304" pitchFamily="18" charset="0"/>
              <a:ea typeface="SimSun" panose="02010600030101010101" pitchFamily="2" charset="-122"/>
            </a:endParaRPr>
          </a:p>
          <a:p>
            <a:pPr indent="180340" algn="just" rtl="1"/>
            <a:r>
              <a:rPr lang="fa-IR" b="1">
                <a:latin typeface="Times New Roman" panose="02020603050405020304" pitchFamily="18" charset="0"/>
                <a:ea typeface="Arial" panose="020B0604020202020204" pitchFamily="34" charset="0"/>
                <a:cs typeface="B Zar" panose="00000400000000000000" pitchFamily="2" charset="-78"/>
              </a:rPr>
              <a:t>قربانی و همکاران (1395) </a:t>
            </a:r>
            <a:r>
              <a:rPr lang="fa-IR" noProof="1">
                <a:latin typeface="Times New Roman" panose="02020603050405020304" pitchFamily="18" charset="0"/>
                <a:ea typeface="Arial" panose="020B0604020202020204" pitchFamily="34" charset="0"/>
                <a:cs typeface="B Zar" panose="00000400000000000000" pitchFamily="2" charset="-78"/>
              </a:rPr>
              <a:t>در مطالعه‌ای با عنوان </a:t>
            </a:r>
            <a:r>
              <a:rPr lang="fa-IR" b="1" i="1" noProof="1">
                <a:solidFill>
                  <a:schemeClr val="accent6"/>
                </a:solidFill>
                <a:latin typeface="Times New Roman" panose="02020603050405020304" pitchFamily="18" charset="0"/>
                <a:ea typeface="Arial" panose="020B0604020202020204" pitchFamily="34" charset="0"/>
                <a:cs typeface="B Zar" panose="00000400000000000000" pitchFamily="2" charset="-78"/>
              </a:rPr>
              <a:t>"تحلیل شبکه سیاست گذاری و انسجام سازمانی دست اندرکاران بخش منابع طبیعی در استان سمنان" </a:t>
            </a:r>
            <a:r>
              <a:rPr lang="fa-IR" noProof="1">
                <a:latin typeface="Times New Roman" panose="02020603050405020304" pitchFamily="18" charset="0"/>
                <a:ea typeface="Arial" panose="020B0604020202020204" pitchFamily="34" charset="0"/>
                <a:cs typeface="B Zar" panose="00000400000000000000" pitchFamily="2" charset="-78"/>
              </a:rPr>
              <a:t>به بررسی روابط سازمان‌های </a:t>
            </a:r>
            <a:r>
              <a:rPr lang="fa-IR">
                <a:latin typeface="Times New Roman" panose="02020603050405020304" pitchFamily="18" charset="0"/>
                <a:ea typeface="Arial" panose="020B0604020202020204" pitchFamily="34" charset="0"/>
                <a:cs typeface="B Zar" panose="00000400000000000000" pitchFamily="2" charset="-78"/>
              </a:rPr>
              <a:t>موجود در شبکه بر اساس بررسی فرایند انتقال اطلاعات و همکاری بین سازمانی پرداختند و نتیجه </a:t>
            </a:r>
            <a:r>
              <a:rPr lang="fa-IR" noProof="1">
                <a:latin typeface="Times New Roman" panose="02020603050405020304" pitchFamily="18" charset="0"/>
                <a:ea typeface="Arial" panose="020B0604020202020204" pitchFamily="34" charset="0"/>
                <a:cs typeface="B Zar" panose="00000400000000000000" pitchFamily="2" charset="-78"/>
              </a:rPr>
              <a:t>گرفتند که میزان انسجام سازمانی در بین دستگاه‌های دولتی و غیردولتی استان سمنان در حد ضعیف می‌باشد و نتایج تحقیق تقویت روابط بین دست اندرکاران متعدد این بخش را آشکار می‌سازد. </a:t>
            </a:r>
            <a:endParaRPr lang="fa-IR" noProof="1">
              <a:latin typeface="Times New Roman" panose="02020603050405020304" pitchFamily="18" charset="0"/>
              <a:ea typeface="SimSun" panose="02010600030101010101" pitchFamily="2" charset="-122"/>
            </a:endParaRPr>
          </a:p>
          <a:p>
            <a:pPr algn="r" rtl="1"/>
            <a:endParaRPr lang="fa-IR"/>
          </a:p>
          <a:p>
            <a:pPr algn="r" rtl="1"/>
            <a:endParaRPr lang="en-US"/>
          </a:p>
        </p:txBody>
      </p:sp>
      <p:sp>
        <p:nvSpPr>
          <p:cNvPr id="4" name="Rounded Rectangular Callout 3"/>
          <p:cNvSpPr/>
          <p:nvPr/>
        </p:nvSpPr>
        <p:spPr>
          <a:xfrm>
            <a:off x="2935327" y="445827"/>
            <a:ext cx="4080681" cy="816607"/>
          </a:xfrm>
          <a:prstGeom prst="wedgeRoundRectCallout">
            <a:avLst/>
          </a:prstGeom>
          <a:scene3d>
            <a:camera prst="orthographicFront"/>
            <a:lightRig rig="threePt" dir="t"/>
          </a:scene3d>
          <a:sp3d>
            <a:bevelT prst="relaxedInset"/>
          </a:sp3d>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b="1">
                <a:solidFill>
                  <a:srgbClr val="418AB3"/>
                </a:solidFill>
                <a:cs typeface="B Zar" panose="00000400000000000000" pitchFamily="2" charset="-78"/>
              </a:rPr>
              <a:t>پیشینه مطالعات انسجام سازمانی</a:t>
            </a:r>
            <a:endParaRPr lang="en-US"/>
          </a:p>
        </p:txBody>
      </p:sp>
    </p:spTree>
    <p:extLst>
      <p:ext uri="{BB962C8B-B14F-4D97-AF65-F5344CB8AC3E}">
        <p14:creationId xmlns:p14="http://schemas.microsoft.com/office/powerpoint/2010/main" val="3067399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757" y="1452728"/>
            <a:ext cx="5848414" cy="3880773"/>
          </a:xfrm>
        </p:spPr>
        <p:txBody>
          <a:bodyPr/>
          <a:lstStyle/>
          <a:p>
            <a:pPr indent="180340" algn="just" rtl="1"/>
            <a:r>
              <a:rPr lang="fa-IR" b="1" noProof="1">
                <a:latin typeface="Times New Roman" panose="02020603050405020304" pitchFamily="18" charset="0"/>
                <a:ea typeface="Arial" panose="020B0604020202020204" pitchFamily="34" charset="0"/>
                <a:cs typeface="B Zar" panose="00000400000000000000" pitchFamily="2" charset="-78"/>
              </a:rPr>
              <a:t>رابینسون و ویلکینسون </a:t>
            </a:r>
            <a:r>
              <a:rPr lang="fa-IR" b="1">
                <a:latin typeface="Times New Roman" panose="02020603050405020304" pitchFamily="18" charset="0"/>
                <a:ea typeface="Arial" panose="020B0604020202020204" pitchFamily="34" charset="0"/>
                <a:cs typeface="B Zar" panose="00000400000000000000" pitchFamily="2" charset="-78"/>
              </a:rPr>
              <a:t>(1995) </a:t>
            </a:r>
            <a:r>
              <a:rPr lang="fa-IR">
                <a:latin typeface="Times New Roman" panose="02020603050405020304" pitchFamily="18" charset="0"/>
                <a:ea typeface="Arial" panose="020B0604020202020204" pitchFamily="34" charset="0"/>
                <a:cs typeface="B Zar" panose="00000400000000000000" pitchFamily="2" charset="-78"/>
              </a:rPr>
              <a:t>در پژوهشی به بررسی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انسجام و ابعاد آن در بین کارکنان دو سازمان</a:t>
            </a:r>
            <a:r>
              <a:rPr lang="fa-IR">
                <a:latin typeface="Times New Roman" panose="02020603050405020304" pitchFamily="18" charset="0"/>
                <a:ea typeface="Arial" panose="020B0604020202020204" pitchFamily="34" charset="0"/>
                <a:cs typeface="B Zar" panose="00000400000000000000" pitchFamily="2" charset="-78"/>
              </a:rPr>
              <a:t> پرداختند. نتایج حاکی از آن بود که درآمد و تحصیلات، ارتباط منفی و معنادار و طول </a:t>
            </a:r>
            <a:r>
              <a:rPr lang="fa-IR" noProof="1">
                <a:latin typeface="Times New Roman" panose="02020603050405020304" pitchFamily="18" charset="0"/>
                <a:ea typeface="Arial" panose="020B0604020202020204" pitchFamily="34" charset="0"/>
                <a:cs typeface="B Zar" panose="00000400000000000000" pitchFamily="2" charset="-78"/>
              </a:rPr>
              <a:t>سال‌های</a:t>
            </a:r>
            <a:r>
              <a:rPr lang="fa-IR">
                <a:latin typeface="Times New Roman" panose="02020603050405020304" pitchFamily="18" charset="0"/>
                <a:ea typeface="Arial" panose="020B0604020202020204" pitchFamily="34" charset="0"/>
                <a:cs typeface="B Zar" panose="00000400000000000000" pitchFamily="2" charset="-78"/>
              </a:rPr>
              <a:t> زندگی باهم و مالکیت خانه رابطه مثبت و معناداری با انسجام دارد </a:t>
            </a:r>
            <a:r>
              <a:rPr lang="en-US" sz="1200">
                <a:latin typeface="Times New Roman" panose="02020603050405020304" pitchFamily="18" charset="0"/>
                <a:ea typeface="Arial" panose="020B0604020202020204" pitchFamily="34" charset="0"/>
                <a:cs typeface="B Zar" panose="00000400000000000000" pitchFamily="2" charset="-78"/>
              </a:rPr>
              <a:t>(</a:t>
            </a:r>
            <a:r>
              <a:rPr lang="en-US" sz="1200" noProof="1">
                <a:latin typeface="Times New Roman" panose="02020603050405020304" pitchFamily="18" charset="0"/>
                <a:ea typeface="Arial" panose="020B0604020202020204" pitchFamily="34" charset="0"/>
                <a:cs typeface="B Zar" panose="00000400000000000000" pitchFamily="2" charset="-78"/>
              </a:rPr>
              <a:t>Robbinson</a:t>
            </a:r>
            <a:r>
              <a:rPr lang="en-US" sz="1200">
                <a:latin typeface="Times New Roman" panose="02020603050405020304" pitchFamily="18" charset="0"/>
                <a:ea typeface="Arial" panose="020B0604020202020204" pitchFamily="34" charset="0"/>
                <a:cs typeface="B Zar" panose="00000400000000000000" pitchFamily="2" charset="-78"/>
              </a:rPr>
              <a:t> &amp; Wilkinson, 1995)</a:t>
            </a:r>
            <a:r>
              <a:rPr lang="fa-IR" sz="1200">
                <a:latin typeface="Times New Roman" panose="02020603050405020304" pitchFamily="18" charset="0"/>
                <a:ea typeface="Arial" panose="020B0604020202020204" pitchFamily="34" charset="0"/>
                <a:cs typeface="B Zar" panose="00000400000000000000" pitchFamily="2" charset="-78"/>
              </a:rPr>
              <a:t>.</a:t>
            </a:r>
          </a:p>
          <a:p>
            <a:pPr indent="180340" algn="just" rtl="1"/>
            <a:endParaRPr lang="en-US">
              <a:latin typeface="Times New Roman" panose="02020603050405020304" pitchFamily="18" charset="0"/>
              <a:ea typeface="SimSun" panose="02010600030101010101" pitchFamily="2" charset="-122"/>
            </a:endParaRPr>
          </a:p>
          <a:p>
            <a:pPr indent="180340" algn="just" rtl="1">
              <a:tabLst>
                <a:tab pos="1619885" algn="r"/>
              </a:tabLst>
            </a:pPr>
            <a:r>
              <a:rPr lang="fa-IR" b="1" noProof="1">
                <a:latin typeface="Times New Roman" panose="02020603050405020304" pitchFamily="18" charset="0"/>
                <a:ea typeface="Arial" panose="020B0604020202020204" pitchFamily="34" charset="0"/>
                <a:cs typeface="B Zar" panose="00000400000000000000" pitchFamily="2" charset="-78"/>
              </a:rPr>
              <a:t>کلارکسون</a:t>
            </a:r>
            <a:r>
              <a:rPr lang="fa-IR" b="1">
                <a:latin typeface="Times New Roman" panose="02020603050405020304" pitchFamily="18" charset="0"/>
                <a:ea typeface="Arial" panose="020B0604020202020204" pitchFamily="34" charset="0"/>
                <a:cs typeface="B Zar" panose="00000400000000000000" pitchFamily="2" charset="-78"/>
              </a:rPr>
              <a:t> (2009) </a:t>
            </a:r>
            <a:r>
              <a:rPr lang="fa-IR">
                <a:latin typeface="Times New Roman" panose="02020603050405020304" pitchFamily="18" charset="0"/>
                <a:ea typeface="Arial" panose="020B0604020202020204" pitchFamily="34" charset="0"/>
                <a:cs typeface="B Zar" panose="00000400000000000000" pitchFamily="2" charset="-78"/>
              </a:rPr>
              <a:t>در یک مطالعه به بررسی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رابطه بین </a:t>
            </a:r>
            <a:r>
              <a:rPr lang="fa-IR" b="1" i="1" noProof="1">
                <a:solidFill>
                  <a:schemeClr val="accent6"/>
                </a:solidFill>
                <a:latin typeface="Times New Roman" panose="02020603050405020304" pitchFamily="18" charset="0"/>
                <a:ea typeface="Arial" panose="020B0604020202020204" pitchFamily="34" charset="0"/>
                <a:cs typeface="B Zar" panose="00000400000000000000" pitchFamily="2" charset="-78"/>
              </a:rPr>
              <a:t>شیوه‌های رهبری و انسجام سازمانی </a:t>
            </a:r>
            <a:r>
              <a:rPr lang="fa-IR" noProof="1">
                <a:latin typeface="Times New Roman" panose="02020603050405020304" pitchFamily="18" charset="0"/>
                <a:ea typeface="Arial" panose="020B0604020202020204" pitchFamily="34" charset="0"/>
                <a:cs typeface="B Zar" panose="00000400000000000000" pitchFamily="2" charset="-78"/>
              </a:rPr>
              <a:t>پرداخت. این مطالعه نشان داد که بین ادراک کارکنان از انسجام و شیوه‌های </a:t>
            </a:r>
            <a:r>
              <a:rPr lang="fa-IR">
                <a:latin typeface="Times New Roman" panose="02020603050405020304" pitchFamily="18" charset="0"/>
                <a:ea typeface="Arial" panose="020B0604020202020204" pitchFamily="34" charset="0"/>
                <a:cs typeface="B Zar" panose="00000400000000000000" pitchFamily="2" charset="-78"/>
              </a:rPr>
              <a:t>رهبری مؤثر روابط قوی و معناداری وجود دارد </a:t>
            </a:r>
            <a:r>
              <a:rPr lang="en-US" sz="1200">
                <a:latin typeface="Times New Roman" panose="02020603050405020304" pitchFamily="18" charset="0"/>
                <a:ea typeface="Arial" panose="020B0604020202020204" pitchFamily="34" charset="0"/>
                <a:cs typeface="B Zar" panose="00000400000000000000" pitchFamily="2" charset="-78"/>
              </a:rPr>
              <a:t>(Clarkson, 2009)</a:t>
            </a:r>
            <a:r>
              <a:rPr lang="fa-IR">
                <a:latin typeface="Times New Roman" panose="02020603050405020304" pitchFamily="18" charset="0"/>
                <a:ea typeface="Arial" panose="020B0604020202020204" pitchFamily="34" charset="0"/>
                <a:cs typeface="B Zar" panose="00000400000000000000" pitchFamily="2" charset="-78"/>
              </a:rPr>
              <a:t>. </a:t>
            </a:r>
            <a:endParaRPr lang="en-US">
              <a:latin typeface="Times New Roman" panose="02020603050405020304" pitchFamily="18" charset="0"/>
              <a:ea typeface="SimSun" panose="02010600030101010101" pitchFamily="2" charset="-122"/>
            </a:endParaRPr>
          </a:p>
          <a:p>
            <a:pPr algn="r" rtl="1"/>
            <a:endParaRPr lang="fa-IR"/>
          </a:p>
          <a:p>
            <a:pPr algn="r" rtl="1"/>
            <a:endParaRPr lang="en-US"/>
          </a:p>
        </p:txBody>
      </p:sp>
    </p:spTree>
    <p:extLst>
      <p:ext uri="{BB962C8B-B14F-4D97-AF65-F5344CB8AC3E}">
        <p14:creationId xmlns:p14="http://schemas.microsoft.com/office/powerpoint/2010/main" val="2180333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
          <p:cNvPicPr/>
          <p:nvPr/>
        </p:nvPicPr>
        <p:blipFill>
          <a:blip r:embed="rId3" cstate="print">
            <a:lum contrast="48000"/>
            <a:grayscl/>
            <a:extLst>
              <a:ext uri="{28A0092B-C50C-407E-A947-70E740481C1C}">
                <a14:useLocalDpi xmlns:a14="http://schemas.microsoft.com/office/drawing/2010/main" val="0"/>
              </a:ext>
            </a:extLst>
          </a:blip>
          <a:srcRect/>
          <a:stretch>
            <a:fillRect/>
          </a:stretch>
        </p:blipFill>
        <p:spPr bwMode="auto">
          <a:xfrm>
            <a:off x="3952086" y="618224"/>
            <a:ext cx="2047164" cy="1003300"/>
          </a:xfrm>
          <a:prstGeom prst="rect">
            <a:avLst/>
          </a:prstGeom>
          <a:noFill/>
          <a:ln>
            <a:noFill/>
          </a:ln>
        </p:spPr>
      </p:pic>
      <p:sp>
        <p:nvSpPr>
          <p:cNvPr id="6" name="Content Placeholder 5"/>
          <p:cNvSpPr>
            <a:spLocks noGrp="1"/>
          </p:cNvSpPr>
          <p:nvPr>
            <p:ph idx="1"/>
          </p:nvPr>
        </p:nvSpPr>
        <p:spPr>
          <a:xfrm>
            <a:off x="677334" y="1704469"/>
            <a:ext cx="8596668" cy="4535307"/>
          </a:xfrm>
        </p:spPr>
        <p:txBody>
          <a:bodyPr>
            <a:normAutofit fontScale="92500" lnSpcReduction="10000"/>
          </a:bodyPr>
          <a:lstStyle/>
          <a:p>
            <a:pPr algn="ctr" rtl="1"/>
            <a:endParaRPr lang="en-US" b="1" dirty="0">
              <a:latin typeface="Times New Roman" panose="02020603050405020304" pitchFamily="18" charset="0"/>
              <a:ea typeface="SimSun" panose="02010600030101010101" pitchFamily="2" charset="-122"/>
              <a:cs typeface="B Zar" panose="00000400000000000000" pitchFamily="2" charset="-78"/>
            </a:endParaRPr>
          </a:p>
          <a:p>
            <a:pPr algn="ctr" rtl="1"/>
            <a:endParaRPr lang="en-US" b="1" dirty="0">
              <a:latin typeface="Times New Roman" panose="02020603050405020304" pitchFamily="18" charset="0"/>
              <a:ea typeface="SimSun" panose="02010600030101010101" pitchFamily="2" charset="-122"/>
              <a:cs typeface="B Zar" panose="00000400000000000000" pitchFamily="2" charset="-78"/>
            </a:endParaRPr>
          </a:p>
          <a:p>
            <a:pPr algn="ctr" rtl="1"/>
            <a:endParaRPr lang="en-US" b="1" dirty="0">
              <a:latin typeface="Times New Roman" panose="02020603050405020304" pitchFamily="18" charset="0"/>
              <a:ea typeface="SimSun" panose="02010600030101010101" pitchFamily="2" charset="-122"/>
              <a:cs typeface="B Zar" panose="00000400000000000000" pitchFamily="2" charset="-78"/>
            </a:endParaRPr>
          </a:p>
          <a:p>
            <a:pPr marL="0" indent="0" algn="ctr" rtl="1">
              <a:buNone/>
            </a:pPr>
            <a:endParaRPr lang="fa-IR" b="1" dirty="0">
              <a:latin typeface="Times New Roman" panose="02020603050405020304" pitchFamily="18" charset="0"/>
              <a:ea typeface="SimSun" panose="02010600030101010101" pitchFamily="2" charset="-122"/>
              <a:cs typeface="B Zar" panose="00000400000000000000" pitchFamily="2" charset="-78"/>
            </a:endParaRPr>
          </a:p>
          <a:p>
            <a:pPr marL="0" indent="0" algn="ctr" rtl="1">
              <a:buNone/>
            </a:pPr>
            <a:endParaRPr lang="fa-IR" b="1" dirty="0">
              <a:latin typeface="Times New Roman" panose="02020603050405020304" pitchFamily="18" charset="0"/>
              <a:ea typeface="SimSun" panose="02010600030101010101" pitchFamily="2" charset="-122"/>
              <a:cs typeface="B Zar" panose="00000400000000000000" pitchFamily="2" charset="-78"/>
            </a:endParaRPr>
          </a:p>
          <a:p>
            <a:pPr marL="0" indent="0" algn="ctr" rtl="1">
              <a:buNone/>
            </a:pPr>
            <a:r>
              <a:rPr lang="fa-IR" b="1" dirty="0">
                <a:latin typeface="Times New Roman" panose="02020603050405020304" pitchFamily="18" charset="0"/>
                <a:ea typeface="SimSun" panose="02010600030101010101" pitchFamily="2" charset="-122"/>
                <a:cs typeface="B Zar" panose="00000400000000000000" pitchFamily="2" charset="-78"/>
              </a:rPr>
              <a:t>استاد راهنما: دکتر احمد عابدی سروستانی</a:t>
            </a:r>
            <a:endParaRPr lang="fa-IR" dirty="0">
              <a:latin typeface="Times New Roman" panose="02020603050405020304" pitchFamily="18" charset="0"/>
              <a:ea typeface="SimSun" panose="02010600030101010101" pitchFamily="2" charset="-122"/>
            </a:endParaRPr>
          </a:p>
          <a:p>
            <a:pPr marL="0" indent="0" algn="ctr" rtl="1">
              <a:buNone/>
            </a:pPr>
            <a:r>
              <a:rPr lang="fa-IR" b="1" dirty="0">
                <a:latin typeface="Times New Roman" panose="02020603050405020304" pitchFamily="18" charset="0"/>
                <a:ea typeface="SimSun" panose="02010600030101010101" pitchFamily="2" charset="-122"/>
                <a:cs typeface="B Zar" panose="00000400000000000000" pitchFamily="2" charset="-78"/>
              </a:rPr>
              <a:t>استاد مشاور: دکتر محمدرضا محبوبی</a:t>
            </a:r>
          </a:p>
          <a:p>
            <a:pPr marL="0" indent="0" algn="ctr" rtl="1">
              <a:buNone/>
            </a:pPr>
            <a:endParaRPr lang="fa-IR" dirty="0">
              <a:latin typeface="Times New Roman" panose="02020603050405020304" pitchFamily="18" charset="0"/>
              <a:ea typeface="SimSun" panose="02010600030101010101" pitchFamily="2" charset="-122"/>
            </a:endParaRPr>
          </a:p>
          <a:p>
            <a:pPr marL="0" indent="0" algn="ctr" rtl="1">
              <a:lnSpc>
                <a:spcPct val="110000"/>
              </a:lnSpc>
              <a:spcBef>
                <a:spcPts val="0"/>
              </a:spcBef>
              <a:buNone/>
            </a:pPr>
            <a:r>
              <a:rPr lang="fa-IR" b="1" dirty="0">
                <a:latin typeface="Times New Roman" panose="02020603050405020304" pitchFamily="18" charset="0"/>
                <a:ea typeface="SimSun" panose="02010600030101010101" pitchFamily="2" charset="-122"/>
                <a:cs typeface="B Zar" panose="00000400000000000000" pitchFamily="2" charset="-78"/>
              </a:rPr>
              <a:t>اساتید داور: دکتر </a:t>
            </a:r>
            <a:r>
              <a:rPr lang="fa-IR" b="1" noProof="1">
                <a:latin typeface="Times New Roman" panose="02020603050405020304" pitchFamily="18" charset="0"/>
                <a:ea typeface="SimSun" panose="02010600030101010101" pitchFamily="2" charset="-122"/>
                <a:cs typeface="B Zar" panose="00000400000000000000" pitchFamily="2" charset="-78"/>
              </a:rPr>
              <a:t>محمدشریف</a:t>
            </a:r>
            <a:r>
              <a:rPr lang="fa-IR" b="1" dirty="0">
                <a:latin typeface="Times New Roman" panose="02020603050405020304" pitchFamily="18" charset="0"/>
                <a:ea typeface="SimSun" panose="02010600030101010101" pitchFamily="2" charset="-122"/>
                <a:cs typeface="B Zar" panose="00000400000000000000" pitchFamily="2" charset="-78"/>
              </a:rPr>
              <a:t> شریف زاده</a:t>
            </a:r>
          </a:p>
          <a:p>
            <a:pPr marL="0" indent="0" algn="ctr" rtl="1">
              <a:lnSpc>
                <a:spcPct val="110000"/>
              </a:lnSpc>
              <a:spcBef>
                <a:spcPts val="0"/>
              </a:spcBef>
              <a:buNone/>
            </a:pPr>
            <a:r>
              <a:rPr lang="fa-IR" b="1" dirty="0">
                <a:latin typeface="Times New Roman" panose="02020603050405020304" pitchFamily="18" charset="0"/>
                <a:ea typeface="SimSun" panose="02010600030101010101" pitchFamily="2" charset="-122"/>
                <a:cs typeface="B Zar" panose="00000400000000000000" pitchFamily="2" charset="-78"/>
              </a:rPr>
              <a:t>دکتر غلامحسین عبدالله زاده</a:t>
            </a:r>
            <a:endParaRPr lang="en-US" b="1" dirty="0">
              <a:latin typeface="Times New Roman" panose="02020603050405020304" pitchFamily="18" charset="0"/>
              <a:ea typeface="SimSun" panose="02010600030101010101" pitchFamily="2" charset="-122"/>
              <a:cs typeface="B Zar" panose="00000400000000000000" pitchFamily="2" charset="-78"/>
            </a:endParaRPr>
          </a:p>
          <a:p>
            <a:pPr algn="ctr" rtl="1"/>
            <a:endParaRPr lang="en-US" b="1" dirty="0">
              <a:latin typeface="Times New Roman" panose="02020603050405020304" pitchFamily="18" charset="0"/>
              <a:ea typeface="SimSun" panose="02010600030101010101" pitchFamily="2" charset="-122"/>
              <a:cs typeface="B Zar" panose="00000400000000000000" pitchFamily="2" charset="-78"/>
            </a:endParaRPr>
          </a:p>
          <a:p>
            <a:pPr marL="0" lvl="0" indent="0" algn="ctr" rtl="1">
              <a:lnSpc>
                <a:spcPct val="115000"/>
              </a:lnSpc>
              <a:spcAft>
                <a:spcPts val="1000"/>
              </a:spcAft>
              <a:buClr>
                <a:srgbClr val="1CADE4"/>
              </a:buClr>
              <a:buNone/>
            </a:pPr>
            <a:r>
              <a:rPr lang="fa-IR" b="1" dirty="0">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ارائه دهنده: اکرم قادری مقدم</a:t>
            </a:r>
            <a:endParaRPr lang="en-US" dirty="0">
              <a:solidFill>
                <a:prstClr val="black">
                  <a:lumMod val="75000"/>
                  <a:lumOff val="25000"/>
                </a:prstClr>
              </a:solidFill>
              <a:latin typeface="Times New Roman" panose="02020603050405020304" pitchFamily="18" charset="0"/>
              <a:ea typeface="SimSun" panose="02010600030101010101" pitchFamily="2" charset="-122"/>
            </a:endParaRPr>
          </a:p>
          <a:p>
            <a:pPr algn="ctr"/>
            <a:endParaRPr lang="en-US" dirty="0">
              <a:cs typeface="B Nazanin" panose="00000400000000000000" pitchFamily="2" charset="-78"/>
            </a:endParaRPr>
          </a:p>
        </p:txBody>
      </p:sp>
      <p:sp>
        <p:nvSpPr>
          <p:cNvPr id="9" name="Flowchart: Terminator 8"/>
          <p:cNvSpPr/>
          <p:nvPr/>
        </p:nvSpPr>
        <p:spPr>
          <a:xfrm>
            <a:off x="1973160" y="1977425"/>
            <a:ext cx="6005015" cy="970492"/>
          </a:xfrm>
          <a:prstGeom prst="flowChartTerminator">
            <a:avLst/>
          </a:prstGeom>
          <a:ln/>
          <a:scene3d>
            <a:camera prst="perspectiveBelow"/>
            <a:lightRig rig="threePt" dir="t"/>
          </a:scene3d>
          <a:sp3d>
            <a:bevelT w="114300" prst="hardEdge"/>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defTabSz="457200" rtl="1">
              <a:spcBef>
                <a:spcPts val="1000"/>
              </a:spcBef>
              <a:spcAft>
                <a:spcPts val="1000"/>
              </a:spcAft>
              <a:buClr>
                <a:srgbClr val="1CADE4"/>
              </a:buClr>
              <a:buSzPct val="80000"/>
            </a:pPr>
            <a:r>
              <a:rPr lang="fa-IR" sz="2000" b="1">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پایان نامه کارشناسی ارشد ترویج کشاورزی پایدار و منابع طبیعی</a:t>
            </a:r>
            <a:endParaRPr lang="en-US" sz="2000">
              <a:solidFill>
                <a:prstClr val="black">
                  <a:lumMod val="75000"/>
                  <a:lumOff val="25000"/>
                </a:prstClr>
              </a:solidFill>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010232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1128" y="1846691"/>
            <a:ext cx="7417907" cy="3880773"/>
          </a:xfrm>
        </p:spPr>
        <p:txBody>
          <a:bodyPr>
            <a:normAutofit lnSpcReduction="10000"/>
          </a:bodyPr>
          <a:lstStyle/>
          <a:p>
            <a:pPr indent="180340" algn="just" rtl="1"/>
            <a:r>
              <a:rPr lang="fa-IR" b="1">
                <a:latin typeface="Times New Roman" panose="02020603050405020304" pitchFamily="18" charset="0"/>
                <a:ea typeface="Arial" panose="020B0604020202020204" pitchFamily="34" charset="0"/>
                <a:cs typeface="B Zar" panose="00000400000000000000" pitchFamily="2" charset="-78"/>
              </a:rPr>
              <a:t>قطبی زاده و باقری (1396) </a:t>
            </a:r>
            <a:r>
              <a:rPr lang="fa-IR">
                <a:latin typeface="Times New Roman" panose="02020603050405020304" pitchFamily="18" charset="0"/>
                <a:ea typeface="Arial" panose="020B0604020202020204" pitchFamily="34" charset="0"/>
                <a:cs typeface="B Zar" panose="00000400000000000000" pitchFamily="2" charset="-78"/>
              </a:rPr>
              <a:t>در پژوهش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"ارزیابی ظرفیت سازگاری نهاد غیررسمی در برابر تغییر اقلیم حوضه </a:t>
            </a:r>
            <a:r>
              <a:rPr lang="fa-IR" b="1" i="1" noProof="1">
                <a:solidFill>
                  <a:schemeClr val="accent6"/>
                </a:solidFill>
                <a:latin typeface="Times New Roman" panose="02020603050405020304" pitchFamily="18" charset="0"/>
                <a:ea typeface="Arial" panose="020B0604020202020204" pitchFamily="34" charset="0"/>
                <a:cs typeface="B Zar" panose="00000400000000000000" pitchFamily="2" charset="-78"/>
              </a:rPr>
              <a:t>آبریز</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 </a:t>
            </a:r>
            <a:r>
              <a:rPr lang="fa-IR" b="1" i="1" noProof="1">
                <a:solidFill>
                  <a:schemeClr val="accent6"/>
                </a:solidFill>
                <a:latin typeface="Times New Roman" panose="02020603050405020304" pitchFamily="18" charset="0"/>
                <a:ea typeface="Arial" panose="020B0604020202020204" pitchFamily="34" charset="0"/>
                <a:cs typeface="B Zar" panose="00000400000000000000" pitchFamily="2" charset="-78"/>
              </a:rPr>
              <a:t>طشک-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بختگان تحت تأثیر سازمان حفاظت محیط زیست" </a:t>
            </a:r>
            <a:r>
              <a:rPr lang="fa-IR">
                <a:latin typeface="Times New Roman" panose="02020603050405020304" pitchFamily="18" charset="0"/>
                <a:ea typeface="Arial" panose="020B0604020202020204" pitchFamily="34" charset="0"/>
                <a:cs typeface="B Zar" panose="00000400000000000000" pitchFamily="2" charset="-78"/>
              </a:rPr>
              <a:t>به این نتیجه رسیدند که ظرفیت سازگاری مناسب نیست و برای افزایش ظرفیت سازگاری با کمبود آب نیاز به تغییرات ساختاری در نهاد غیررسمی وجود دارد و مسیر فعلی که ساختار موجود طی می</a:t>
            </a:r>
            <a:r>
              <a:rPr lang="fa-IR" noProof="1">
                <a:latin typeface="Times New Roman" panose="02020603050405020304" pitchFamily="18" charset="0"/>
                <a:ea typeface="Arial" panose="020B0604020202020204" pitchFamily="34" charset="0"/>
                <a:cs typeface="B Zar" panose="00000400000000000000" pitchFamily="2" charset="-78"/>
              </a:rPr>
              <a:t>س</a:t>
            </a:r>
            <a:r>
              <a:rPr lang="fa-IR">
                <a:latin typeface="Times New Roman" panose="02020603050405020304" pitchFamily="18" charset="0"/>
                <a:ea typeface="Arial" panose="020B0604020202020204" pitchFamily="34" charset="0"/>
                <a:cs typeface="B Zar" panose="00000400000000000000" pitchFamily="2" charset="-78"/>
              </a:rPr>
              <a:t>.</a:t>
            </a:r>
            <a:endParaRPr lang="en-US">
              <a:latin typeface="Times New Roman" panose="02020603050405020304" pitchFamily="18" charset="0"/>
              <a:ea typeface="SimSun" panose="02010600030101010101" pitchFamily="2" charset="-122"/>
            </a:endParaRPr>
          </a:p>
          <a:p>
            <a:pPr indent="180340" algn="just" rtl="1"/>
            <a:r>
              <a:rPr lang="fa-IR">
                <a:latin typeface="Times New Roman" panose="02020603050405020304" pitchFamily="18" charset="0"/>
                <a:ea typeface="Arial" panose="020B0604020202020204" pitchFamily="34" charset="0"/>
                <a:cs typeface="B Zar" panose="00000400000000000000" pitchFamily="2" charset="-78"/>
              </a:rPr>
              <a:t>نتایج پژوهش </a:t>
            </a:r>
            <a:r>
              <a:rPr lang="fa-IR" b="1">
                <a:latin typeface="Times New Roman" panose="02020603050405020304" pitchFamily="18" charset="0"/>
                <a:ea typeface="Arial" panose="020B0604020202020204" pitchFamily="34" charset="0"/>
                <a:cs typeface="B Zar" panose="00000400000000000000" pitchFamily="2" charset="-78"/>
              </a:rPr>
              <a:t>سلیمی و </a:t>
            </a:r>
            <a:r>
              <a:rPr lang="fa-IR" b="1" noProof="1">
                <a:latin typeface="Times New Roman" panose="02020603050405020304" pitchFamily="18" charset="0"/>
                <a:ea typeface="Arial" panose="020B0604020202020204" pitchFamily="34" charset="0"/>
                <a:cs typeface="B Zar" panose="00000400000000000000" pitchFamily="2" charset="-78"/>
              </a:rPr>
              <a:t>مکنون</a:t>
            </a:r>
            <a:r>
              <a:rPr lang="fa-IR" b="1">
                <a:latin typeface="Times New Roman" panose="02020603050405020304" pitchFamily="18" charset="0"/>
                <a:ea typeface="Arial" panose="020B0604020202020204" pitchFamily="34" charset="0"/>
                <a:cs typeface="B Zar" panose="00000400000000000000" pitchFamily="2" charset="-78"/>
              </a:rPr>
              <a:t> (1397)، </a:t>
            </a:r>
            <a:r>
              <a:rPr lang="fa-IR">
                <a:latin typeface="Times New Roman" panose="02020603050405020304" pitchFamily="18" charset="0"/>
                <a:ea typeface="Arial" panose="020B0604020202020204" pitchFamily="34" charset="0"/>
                <a:cs typeface="B Zar" panose="00000400000000000000" pitchFamily="2" charset="-78"/>
              </a:rPr>
              <a:t>با عنوان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"ارزیابی ظرفیت سازگاری کار گروه ملی نجات دریاچه ارومیه"  </a:t>
            </a:r>
            <a:r>
              <a:rPr lang="fa-IR">
                <a:latin typeface="Times New Roman" panose="02020603050405020304" pitchFamily="18" charset="0"/>
                <a:ea typeface="Arial" panose="020B0604020202020204" pitchFamily="34" charset="0"/>
                <a:cs typeface="B Zar" panose="00000400000000000000" pitchFamily="2" charset="-78"/>
              </a:rPr>
              <a:t>با استفاده از مدل چرخ ظرفیت سازگاری که عملکرد نهادهای رسمی و غیر رسمی آب را از منظر توان تغییر و ایجاد شرایطی برای سازگاری </a:t>
            </a:r>
            <a:r>
              <a:rPr lang="fa-IR" noProof="1">
                <a:latin typeface="Times New Roman" panose="02020603050405020304" pitchFamily="18" charset="0"/>
                <a:ea typeface="Arial" panose="020B0604020202020204" pitchFamily="34" charset="0"/>
                <a:cs typeface="B Zar" panose="00000400000000000000" pitchFamily="2" charset="-78"/>
              </a:rPr>
              <a:t>می‌سنجد</a:t>
            </a:r>
            <a:r>
              <a:rPr lang="fa-IR">
                <a:latin typeface="Times New Roman" panose="02020603050405020304" pitchFamily="18" charset="0"/>
                <a:ea typeface="Arial" panose="020B0604020202020204" pitchFamily="34" charset="0"/>
                <a:cs typeface="B Zar" panose="00000400000000000000" pitchFamily="2" charset="-78"/>
              </a:rPr>
              <a:t>، حاکی از آن است که این نهاد ظرفیت پایینی برای تغییر </a:t>
            </a:r>
            <a:r>
              <a:rPr lang="fa-IR" noProof="1">
                <a:latin typeface="Times New Roman" panose="02020603050405020304" pitchFamily="18" charset="0"/>
                <a:ea typeface="Arial" panose="020B0604020202020204" pitchFamily="34" charset="0"/>
                <a:cs typeface="B Zar" panose="00000400000000000000" pitchFamily="2" charset="-78"/>
              </a:rPr>
              <a:t>رویه‌های</a:t>
            </a:r>
            <a:r>
              <a:rPr lang="fa-IR">
                <a:latin typeface="Times New Roman" panose="02020603050405020304" pitchFamily="18" charset="0"/>
                <a:ea typeface="Arial" panose="020B0604020202020204" pitchFamily="34" charset="0"/>
                <a:cs typeface="B Zar" panose="00000400000000000000" pitchFamily="2" charset="-78"/>
              </a:rPr>
              <a:t> جاری و سازگاری با شرایط جدید دارد. </a:t>
            </a:r>
            <a:endParaRPr lang="en-US">
              <a:latin typeface="Times New Roman" panose="02020603050405020304" pitchFamily="18" charset="0"/>
              <a:ea typeface="SimSun" panose="02010600030101010101" pitchFamily="2" charset="-122"/>
            </a:endParaRPr>
          </a:p>
          <a:p>
            <a:pPr indent="180340" algn="just" rtl="1"/>
            <a:r>
              <a:rPr lang="fa-IR">
                <a:latin typeface="Times New Roman" panose="02020603050405020304" pitchFamily="18" charset="0"/>
                <a:ea typeface="Arial" panose="020B0604020202020204" pitchFamily="34" charset="0"/>
                <a:cs typeface="B Zar" panose="00000400000000000000" pitchFamily="2" charset="-78"/>
              </a:rPr>
              <a:t>نتایج تحقیقات </a:t>
            </a:r>
            <a:r>
              <a:rPr lang="fa-IR" b="1">
                <a:latin typeface="Times New Roman" panose="02020603050405020304" pitchFamily="18" charset="0"/>
                <a:ea typeface="Arial" panose="020B0604020202020204" pitchFamily="34" charset="0"/>
                <a:cs typeface="B Zar" panose="00000400000000000000" pitchFamily="2" charset="-78"/>
              </a:rPr>
              <a:t>قطبی زاده و همکاران (1397) </a:t>
            </a:r>
            <a:r>
              <a:rPr lang="fa-IR">
                <a:latin typeface="Times New Roman" panose="02020603050405020304" pitchFamily="18" charset="0"/>
                <a:ea typeface="Arial" panose="020B0604020202020204" pitchFamily="34" charset="0"/>
                <a:cs typeface="B Zar" panose="00000400000000000000" pitchFamily="2" charset="-78"/>
              </a:rPr>
              <a:t>تحت عنوان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"ارزیابی ظرفیت </a:t>
            </a:r>
            <a:r>
              <a:rPr lang="fa-IR" b="1" i="1" noProof="1">
                <a:solidFill>
                  <a:schemeClr val="accent6"/>
                </a:solidFill>
                <a:latin typeface="Times New Roman" panose="02020603050405020304" pitchFamily="18" charset="0"/>
                <a:ea typeface="Arial" panose="020B0604020202020204" pitchFamily="34" charset="0"/>
                <a:cs typeface="B Zar" panose="00000400000000000000" pitchFamily="2" charset="-78"/>
              </a:rPr>
              <a:t>سازگاری نهادی سازمان‌های محلی در برابر کمبود منابع آب در حوزه آبریز طشک- بختگان</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 </a:t>
            </a:r>
            <a:r>
              <a:rPr lang="fa-IR">
                <a:latin typeface="Times New Roman" panose="02020603050405020304" pitchFamily="18" charset="0"/>
                <a:ea typeface="Arial" panose="020B0604020202020204" pitchFamily="34" charset="0"/>
                <a:cs typeface="B Zar" panose="00000400000000000000" pitchFamily="2" charset="-78"/>
              </a:rPr>
              <a:t>نشان داد که ظرفیت سازگاری </a:t>
            </a:r>
            <a:r>
              <a:rPr lang="fa-IR" noProof="1">
                <a:latin typeface="Times New Roman" panose="02020603050405020304" pitchFamily="18" charset="0"/>
                <a:ea typeface="Arial" panose="020B0604020202020204" pitchFamily="34" charset="0"/>
                <a:cs typeface="B Zar" panose="00000400000000000000" pitchFamily="2" charset="-78"/>
              </a:rPr>
              <a:t>سازمان‌های</a:t>
            </a:r>
            <a:r>
              <a:rPr lang="fa-IR">
                <a:latin typeface="Times New Roman" panose="02020603050405020304" pitchFamily="18" charset="0"/>
                <a:ea typeface="Arial" panose="020B0604020202020204" pitchFamily="34" charset="0"/>
                <a:cs typeface="B Zar" panose="00000400000000000000" pitchFamily="2" charset="-78"/>
              </a:rPr>
              <a:t> محلی در برابر کمبود آب نسبتاً منفی است، بدین معنی که در این ساختار نهادی برای مقابله با اثرات منفی و تطبیق با شرایط جدید و سازگاری با آن، </a:t>
            </a:r>
            <a:r>
              <a:rPr lang="fa-IR" noProof="1">
                <a:latin typeface="Times New Roman" panose="02020603050405020304" pitchFamily="18" charset="0"/>
                <a:ea typeface="Arial" panose="020B0604020202020204" pitchFamily="34" charset="0"/>
                <a:cs typeface="B Zar" panose="00000400000000000000" pitchFamily="2" charset="-78"/>
              </a:rPr>
              <a:t>خلاءهایی</a:t>
            </a:r>
            <a:r>
              <a:rPr lang="fa-IR">
                <a:latin typeface="Times New Roman" panose="02020603050405020304" pitchFamily="18" charset="0"/>
                <a:ea typeface="Arial" panose="020B0604020202020204" pitchFamily="34" charset="0"/>
                <a:cs typeface="B Zar" panose="00000400000000000000" pitchFamily="2" charset="-78"/>
              </a:rPr>
              <a:t> هست که نیاز به ترمیم </a:t>
            </a:r>
            <a:r>
              <a:rPr lang="fa-IR" noProof="1">
                <a:latin typeface="Times New Roman" panose="02020603050405020304" pitchFamily="18" charset="0"/>
                <a:ea typeface="Arial" panose="020B0604020202020204" pitchFamily="34" charset="0"/>
                <a:cs typeface="B Zar" panose="00000400000000000000" pitchFamily="2" charset="-78"/>
              </a:rPr>
              <a:t>می‌باشد</a:t>
            </a:r>
            <a:r>
              <a:rPr lang="fa-IR">
                <a:latin typeface="Times New Roman" panose="02020603050405020304" pitchFamily="18" charset="0"/>
                <a:ea typeface="Arial" panose="020B0604020202020204" pitchFamily="34" charset="0"/>
                <a:cs typeface="B Zar" panose="00000400000000000000" pitchFamily="2" charset="-78"/>
              </a:rPr>
              <a:t>. </a:t>
            </a:r>
            <a:endParaRPr lang="en-US">
              <a:latin typeface="Times New Roman" panose="02020603050405020304" pitchFamily="18" charset="0"/>
              <a:ea typeface="SimSun" panose="02010600030101010101" pitchFamily="2" charset="-122"/>
            </a:endParaRPr>
          </a:p>
          <a:p>
            <a:pPr algn="r" rtl="1"/>
            <a:endParaRPr lang="fa-IR"/>
          </a:p>
        </p:txBody>
      </p:sp>
      <p:sp>
        <p:nvSpPr>
          <p:cNvPr id="4" name="Rounded Rectangular Callout 3"/>
          <p:cNvSpPr/>
          <p:nvPr/>
        </p:nvSpPr>
        <p:spPr>
          <a:xfrm>
            <a:off x="2906972" y="496999"/>
            <a:ext cx="3930555" cy="889088"/>
          </a:xfrm>
          <a:prstGeom prst="wedgeRoundRectCallout">
            <a:avLst/>
          </a:prstGeom>
          <a:scene3d>
            <a:camera prst="orthographicFront"/>
            <a:lightRig rig="threePt" dir="t"/>
          </a:scene3d>
          <a:sp3d>
            <a:bevelT prst="convex"/>
          </a:sp3d>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b="1">
                <a:solidFill>
                  <a:srgbClr val="418AB3"/>
                </a:solidFill>
                <a:cs typeface="B Zar" panose="00000400000000000000" pitchFamily="2" charset="-78"/>
              </a:rPr>
              <a:t>پیشینه مطالعات ظرفیت سازگاری</a:t>
            </a:r>
            <a:endParaRPr lang="en-US" sz="2400" b="1">
              <a:cs typeface="B Zar" panose="00000400000000000000" pitchFamily="2" charset="-78"/>
            </a:endParaRPr>
          </a:p>
        </p:txBody>
      </p:sp>
    </p:spTree>
    <p:extLst>
      <p:ext uri="{BB962C8B-B14F-4D97-AF65-F5344CB8AC3E}">
        <p14:creationId xmlns:p14="http://schemas.microsoft.com/office/powerpoint/2010/main" val="825134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7415" y="1423610"/>
            <a:ext cx="5363570" cy="3880773"/>
          </a:xfrm>
        </p:spPr>
        <p:txBody>
          <a:bodyPr/>
          <a:lstStyle/>
          <a:p>
            <a:pPr indent="180340" algn="just" rtl="1"/>
            <a:r>
              <a:rPr lang="fa-IR" b="1" err="1">
                <a:latin typeface="Times New Roman" panose="02020603050405020304" pitchFamily="18" charset="0"/>
                <a:ea typeface="Arial" panose="020B0604020202020204" pitchFamily="34" charset="0"/>
                <a:cs typeface="B Zar" panose="00000400000000000000" pitchFamily="2" charset="-78"/>
              </a:rPr>
              <a:t>لانگ</a:t>
            </a:r>
            <a:r>
              <a:rPr lang="fa-IR" b="1">
                <a:latin typeface="Times New Roman" panose="02020603050405020304" pitchFamily="18" charset="0"/>
                <a:ea typeface="Arial" panose="020B0604020202020204" pitchFamily="34" charset="0"/>
                <a:cs typeface="B Zar" panose="00000400000000000000" pitchFamily="2" charset="-78"/>
              </a:rPr>
              <a:t> (2011)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عوامل مؤثر بر ظرفیت سازگاری در حوزه خشکسالی</a:t>
            </a:r>
            <a:r>
              <a:rPr lang="fa-IR">
                <a:solidFill>
                  <a:schemeClr val="accent6"/>
                </a:solidFill>
                <a:latin typeface="Times New Roman" panose="02020603050405020304" pitchFamily="18" charset="0"/>
                <a:ea typeface="Arial" panose="020B0604020202020204" pitchFamily="34" charset="0"/>
                <a:cs typeface="B Zar" panose="00000400000000000000" pitchFamily="2" charset="-78"/>
              </a:rPr>
              <a:t> </a:t>
            </a:r>
            <a:r>
              <a:rPr lang="fa-IR">
                <a:latin typeface="Times New Roman" panose="02020603050405020304" pitchFamily="18" charset="0"/>
                <a:ea typeface="Arial" panose="020B0604020202020204" pitchFamily="34" charset="0"/>
                <a:cs typeface="B Zar" panose="00000400000000000000" pitchFamily="2" charset="-78"/>
              </a:rPr>
              <a:t>را بررسی نمود. از دیدگاه وی ظرفیت سازگاری به </a:t>
            </a:r>
            <a:r>
              <a:rPr lang="fa-IR" err="1">
                <a:latin typeface="Times New Roman" panose="02020603050405020304" pitchFamily="18" charset="0"/>
                <a:ea typeface="Arial" panose="020B0604020202020204" pitchFamily="34" charset="0"/>
                <a:cs typeface="B Zar" panose="00000400000000000000" pitchFamily="2" charset="-78"/>
              </a:rPr>
              <a:t>ظرفیت‌های</a:t>
            </a:r>
            <a:r>
              <a:rPr lang="fa-IR">
                <a:latin typeface="Times New Roman" panose="02020603050405020304" pitchFamily="18" charset="0"/>
                <a:ea typeface="Arial" panose="020B0604020202020204" pitchFamily="34" charset="0"/>
                <a:cs typeface="B Zar" panose="00000400000000000000" pitchFamily="2" charset="-78"/>
              </a:rPr>
              <a:t> اقتصادی، </a:t>
            </a:r>
            <a:r>
              <a:rPr lang="fa-IR" noProof="1">
                <a:latin typeface="Times New Roman" panose="02020603050405020304" pitchFamily="18" charset="0"/>
                <a:ea typeface="Arial" panose="020B0604020202020204" pitchFamily="34" charset="0"/>
                <a:cs typeface="B Zar" panose="00000400000000000000" pitchFamily="2" charset="-78"/>
              </a:rPr>
              <a:t>ظرفیت‌های</a:t>
            </a:r>
            <a:r>
              <a:rPr lang="fa-IR">
                <a:latin typeface="Times New Roman" panose="02020603050405020304" pitchFamily="18" charset="0"/>
                <a:ea typeface="Arial" panose="020B0604020202020204" pitchFamily="34" charset="0"/>
                <a:cs typeface="B Zar" panose="00000400000000000000" pitchFamily="2" charset="-78"/>
              </a:rPr>
              <a:t> دانشی و فناوری، همچنین </a:t>
            </a:r>
            <a:r>
              <a:rPr lang="fa-IR" noProof="1">
                <a:latin typeface="Times New Roman" panose="02020603050405020304" pitchFamily="18" charset="0"/>
                <a:ea typeface="Arial" panose="020B0604020202020204" pitchFamily="34" charset="0"/>
                <a:cs typeface="B Zar" panose="00000400000000000000" pitchFamily="2" charset="-78"/>
              </a:rPr>
              <a:t>ظرفیت‌های</a:t>
            </a:r>
            <a:r>
              <a:rPr lang="fa-IR">
                <a:latin typeface="Times New Roman" panose="02020603050405020304" pitchFamily="18" charset="0"/>
                <a:ea typeface="Arial" panose="020B0604020202020204" pitchFamily="34" charset="0"/>
                <a:cs typeface="B Zar" panose="00000400000000000000" pitchFamily="2" charset="-78"/>
              </a:rPr>
              <a:t> دولتی و نهادی، </a:t>
            </a:r>
            <a:r>
              <a:rPr lang="fa-IR" noProof="1">
                <a:latin typeface="Times New Roman" panose="02020603050405020304" pitchFamily="18" charset="0"/>
                <a:ea typeface="Arial" panose="020B0604020202020204" pitchFamily="34" charset="0"/>
                <a:cs typeface="B Zar" panose="00000400000000000000" pitchFamily="2" charset="-78"/>
              </a:rPr>
              <a:t>ظرفیت‌های</a:t>
            </a:r>
            <a:r>
              <a:rPr lang="fa-IR">
                <a:latin typeface="Times New Roman" panose="02020603050405020304" pitchFamily="18" charset="0"/>
                <a:ea typeface="Arial" panose="020B0604020202020204" pitchFamily="34" charset="0"/>
                <a:cs typeface="B Zar" panose="00000400000000000000" pitchFamily="2" charset="-78"/>
              </a:rPr>
              <a:t> منابع انسانی و در نهایت سایر موارد نظیر ظرفیت سازگاری درک شده، تمایل به سازگاری و ظرفیت گسترش خطر بستگی دارد </a:t>
            </a:r>
            <a:r>
              <a:rPr lang="en-US" sz="1200">
                <a:latin typeface="Times New Roman" panose="02020603050405020304" pitchFamily="18" charset="0"/>
                <a:ea typeface="Arial" panose="020B0604020202020204" pitchFamily="34" charset="0"/>
                <a:cs typeface="B Zar" panose="00000400000000000000" pitchFamily="2" charset="-78"/>
              </a:rPr>
              <a:t>(Long, 2011)</a:t>
            </a:r>
            <a:r>
              <a:rPr lang="fa-IR" sz="1200">
                <a:latin typeface="Times New Roman" panose="02020603050405020304" pitchFamily="18" charset="0"/>
                <a:ea typeface="Arial" panose="020B0604020202020204" pitchFamily="34" charset="0"/>
                <a:cs typeface="B Zar" panose="00000400000000000000" pitchFamily="2" charset="-78"/>
              </a:rPr>
              <a:t>.</a:t>
            </a:r>
            <a:endParaRPr lang="en-US">
              <a:latin typeface="Times New Roman" panose="02020603050405020304" pitchFamily="18" charset="0"/>
              <a:ea typeface="SimSun" panose="02010600030101010101" pitchFamily="2" charset="-122"/>
              <a:cs typeface="B Zar" panose="00000400000000000000" pitchFamily="2" charset="-78"/>
            </a:endParaRPr>
          </a:p>
          <a:p>
            <a:pPr indent="180340" algn="just" rtl="1"/>
            <a:r>
              <a:rPr lang="fa-IR" b="1">
                <a:latin typeface="Times New Roman" panose="02020603050405020304" pitchFamily="18" charset="0"/>
                <a:ea typeface="Arial" panose="020B0604020202020204" pitchFamily="34" charset="0"/>
                <a:cs typeface="B Zar" panose="00000400000000000000" pitchFamily="2" charset="-78"/>
              </a:rPr>
              <a:t>وال و </a:t>
            </a:r>
            <a:r>
              <a:rPr lang="fa-IR" b="1" err="1">
                <a:latin typeface="Times New Roman" panose="02020603050405020304" pitchFamily="18" charset="0"/>
                <a:ea typeface="Arial" panose="020B0604020202020204" pitchFamily="34" charset="0"/>
                <a:cs typeface="B Zar" panose="00000400000000000000" pitchFamily="2" charset="-78"/>
              </a:rPr>
              <a:t>مارزال</a:t>
            </a:r>
            <a:r>
              <a:rPr lang="fa-IR" b="1">
                <a:latin typeface="Times New Roman" panose="02020603050405020304" pitchFamily="18" charset="0"/>
                <a:ea typeface="Arial" panose="020B0604020202020204" pitchFamily="34" charset="0"/>
                <a:cs typeface="B Zar" panose="00000400000000000000" pitchFamily="2" charset="-78"/>
              </a:rPr>
              <a:t> (2006) </a:t>
            </a:r>
            <a:r>
              <a:rPr lang="fa-IR" b="1" i="1">
                <a:solidFill>
                  <a:schemeClr val="accent6"/>
                </a:solidFill>
                <a:latin typeface="Times New Roman" panose="02020603050405020304" pitchFamily="18" charset="0"/>
                <a:ea typeface="Arial" panose="020B0604020202020204" pitchFamily="34" charset="0"/>
                <a:cs typeface="B Zar" panose="00000400000000000000" pitchFamily="2" charset="-78"/>
              </a:rPr>
              <a:t>ظرفیت سازگاری نسبت به تغییر اقلیم در جوامع روستایی کانادا </a:t>
            </a:r>
            <a:r>
              <a:rPr lang="fa-IR">
                <a:latin typeface="Times New Roman" panose="02020603050405020304" pitchFamily="18" charset="0"/>
                <a:ea typeface="Arial" panose="020B0604020202020204" pitchFamily="34" charset="0"/>
                <a:cs typeface="B Zar" panose="00000400000000000000" pitchFamily="2" charset="-78"/>
              </a:rPr>
              <a:t>را مورد بررسی قرار دادند. این محققان اظهار نمودند دسترسی به </a:t>
            </a:r>
            <a:r>
              <a:rPr lang="fa-IR" err="1">
                <a:latin typeface="Times New Roman" panose="02020603050405020304" pitchFamily="18" charset="0"/>
                <a:ea typeface="Arial" panose="020B0604020202020204" pitchFamily="34" charset="0"/>
                <a:cs typeface="B Zar" panose="00000400000000000000" pitchFamily="2" charset="-78"/>
              </a:rPr>
              <a:t>سرمایه‌های</a:t>
            </a:r>
            <a:r>
              <a:rPr lang="fa-IR">
                <a:latin typeface="Times New Roman" panose="02020603050405020304" pitchFamily="18" charset="0"/>
                <a:ea typeface="Arial" panose="020B0604020202020204" pitchFamily="34" charset="0"/>
                <a:cs typeface="B Zar" panose="00000400000000000000" pitchFamily="2" charset="-78"/>
              </a:rPr>
              <a:t> پنج گانه شرط لازم برای افزایش ظرفیت سازگاری است. در نهایت این شاخص با توجه به پنج سطح منابع اجتماعی، ساختار </a:t>
            </a:r>
            <a:r>
              <a:rPr lang="fa-IR" err="1">
                <a:latin typeface="Times New Roman" panose="02020603050405020304" pitchFamily="18" charset="0"/>
                <a:ea typeface="Arial" panose="020B0604020202020204" pitchFamily="34" charset="0"/>
                <a:cs typeface="B Zar" panose="00000400000000000000" pitchFamily="2" charset="-78"/>
              </a:rPr>
              <a:t>دموگرافیک</a:t>
            </a:r>
            <a:r>
              <a:rPr lang="fa-IR">
                <a:latin typeface="Times New Roman" panose="02020603050405020304" pitchFamily="18" charset="0"/>
                <a:ea typeface="Arial" panose="020B0604020202020204" pitchFamily="34" charset="0"/>
                <a:cs typeface="B Zar" panose="00000400000000000000" pitchFamily="2" charset="-78"/>
              </a:rPr>
              <a:t>، سازمانی، طبیعی و اقتصادی دسته بندی شدند </a:t>
            </a:r>
            <a:r>
              <a:rPr lang="en-US" sz="1200">
                <a:latin typeface="Times New Roman" panose="02020603050405020304" pitchFamily="18" charset="0"/>
                <a:ea typeface="Arial" panose="020B0604020202020204" pitchFamily="34" charset="0"/>
                <a:cs typeface="B Zar" panose="00000400000000000000" pitchFamily="2" charset="-78"/>
              </a:rPr>
              <a:t>(Wall &amp; </a:t>
            </a:r>
            <a:r>
              <a:rPr lang="en-US" sz="1200" err="1">
                <a:latin typeface="Times New Roman" panose="02020603050405020304" pitchFamily="18" charset="0"/>
                <a:ea typeface="Arial" panose="020B0604020202020204" pitchFamily="34" charset="0"/>
                <a:cs typeface="B Zar" panose="00000400000000000000" pitchFamily="2" charset="-78"/>
              </a:rPr>
              <a:t>Marzall</a:t>
            </a:r>
            <a:r>
              <a:rPr lang="en-US" sz="1200">
                <a:latin typeface="Times New Roman" panose="02020603050405020304" pitchFamily="18" charset="0"/>
                <a:ea typeface="Arial" panose="020B0604020202020204" pitchFamily="34" charset="0"/>
                <a:cs typeface="B Zar" panose="00000400000000000000" pitchFamily="2" charset="-78"/>
              </a:rPr>
              <a:t>, 2006)</a:t>
            </a:r>
            <a:r>
              <a:rPr lang="fa-IR" sz="1200">
                <a:latin typeface="Times New Roman" panose="02020603050405020304" pitchFamily="18" charset="0"/>
                <a:ea typeface="Arial" panose="020B0604020202020204" pitchFamily="34" charset="0"/>
                <a:cs typeface="B Zar" panose="00000400000000000000" pitchFamily="2" charset="-78"/>
              </a:rPr>
              <a:t>.</a:t>
            </a:r>
            <a:endParaRPr lang="en-US">
              <a:latin typeface="Times New Roman" panose="02020603050405020304" pitchFamily="18" charset="0"/>
              <a:ea typeface="SimSun" panose="02010600030101010101" pitchFamily="2" charset="-122"/>
              <a:cs typeface="B Zar" panose="00000400000000000000" pitchFamily="2" charset="-78"/>
            </a:endParaRPr>
          </a:p>
          <a:p>
            <a:pPr algn="r" rtl="1"/>
            <a:endParaRPr lang="en-US">
              <a:cs typeface="B Zar" panose="00000400000000000000" pitchFamily="2" charset="-78"/>
            </a:endParaRPr>
          </a:p>
        </p:txBody>
      </p:sp>
    </p:spTree>
    <p:extLst>
      <p:ext uri="{BB962C8B-B14F-4D97-AF65-F5344CB8AC3E}">
        <p14:creationId xmlns:p14="http://schemas.microsoft.com/office/powerpoint/2010/main" val="3998039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77334" y="609600"/>
            <a:ext cx="8516203" cy="4602206"/>
          </a:xfrm>
          <a:prstGeom prst="rect">
            <a:avLst/>
          </a:prstGeom>
        </p:spPr>
      </p:pic>
      <p:sp>
        <p:nvSpPr>
          <p:cNvPr id="3" name="Rectangle 2"/>
          <p:cNvSpPr/>
          <p:nvPr/>
        </p:nvSpPr>
        <p:spPr>
          <a:xfrm>
            <a:off x="3441433" y="5528452"/>
            <a:ext cx="3068469" cy="523220"/>
          </a:xfrm>
          <a:prstGeom prst="rect">
            <a:avLst/>
          </a:prstGeom>
        </p:spPr>
        <p:txBody>
          <a:bodyPr wrap="none">
            <a:spAutoFit/>
          </a:bodyPr>
          <a:lstStyle/>
          <a:p>
            <a:r>
              <a:rPr lang="fa-IR" sz="2800" b="1">
                <a:solidFill>
                  <a:srgbClr val="418AB3"/>
                </a:solidFill>
                <a:cs typeface="B Zar" panose="00000400000000000000" pitchFamily="2" charset="-78"/>
              </a:rPr>
              <a:t>چرخ ظرفیت سازگاری</a:t>
            </a:r>
            <a:endParaRPr lang="en-US"/>
          </a:p>
        </p:txBody>
      </p:sp>
    </p:spTree>
    <p:extLst>
      <p:ext uri="{BB962C8B-B14F-4D97-AF65-F5344CB8AC3E}">
        <p14:creationId xmlns:p14="http://schemas.microsoft.com/office/powerpoint/2010/main" val="2007799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 Arrow Callout 3"/>
          <p:cNvSpPr/>
          <p:nvPr/>
        </p:nvSpPr>
        <p:spPr>
          <a:xfrm>
            <a:off x="6291617" y="1737686"/>
            <a:ext cx="2852383" cy="2522821"/>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a:solidFill>
                  <a:schemeClr val="bg1"/>
                </a:solidFill>
                <a:cs typeface="B Titr" panose="00000700000000000000" pitchFamily="2" charset="-78"/>
              </a:rPr>
              <a:t>جمع بندی مطالعات انجام شده</a:t>
            </a:r>
            <a:endParaRPr lang="en-US"/>
          </a:p>
        </p:txBody>
      </p:sp>
      <p:sp>
        <p:nvSpPr>
          <p:cNvPr id="6" name="Double Bracket 5"/>
          <p:cNvSpPr/>
          <p:nvPr/>
        </p:nvSpPr>
        <p:spPr>
          <a:xfrm>
            <a:off x="907228" y="1194181"/>
            <a:ext cx="5125082" cy="3609832"/>
          </a:xfrm>
          <a:prstGeom prst="bracketPair">
            <a:avLst/>
          </a:prstGeom>
          <a:effectLst>
            <a:glow rad="63500">
              <a:schemeClr val="accent1">
                <a:satMod val="175000"/>
                <a:alpha val="40000"/>
              </a:schemeClr>
            </a:glow>
          </a:effectLst>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1074587" y="1194181"/>
            <a:ext cx="4790364" cy="4098558"/>
          </a:xfrm>
          <a:prstGeom prst="rect">
            <a:avLst/>
          </a:prstGeom>
        </p:spPr>
        <p:txBody>
          <a:bodyPr wrap="square">
            <a:spAutoFit/>
          </a:bodyPr>
          <a:lstStyle/>
          <a:p>
            <a:pPr marL="342900" lvl="0" algn="just" defTabSz="457200" rtl="1">
              <a:spcBef>
                <a:spcPts val="1000"/>
              </a:spcBef>
              <a:buClr>
                <a:srgbClr val="418AB3"/>
              </a:buClr>
              <a:buSzPct val="80000"/>
            </a:pP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می‌توان بیان کرد در اکثر مطالعات انجام شده داخلی در حوزه انسجام سازمانی، نتایج بیانگر آن است که انسجام کمی بین دستگاه‌های مورد بررسی وجود داشته است. نتایج این تحقیقات، تقویت روابط بین دست اندرکاران و هماهنگی بیشتر فعالیت‌ها را توصیه نموده است. همچنین نتایج پژوهش‌های داخلی در حوزه ظرفیت سازگاری نشان می‌دهد اکثر نهادها، ظرفیت سازگاری بسیار پایینی با شرایط جدید دارند و نیاز به تغییرات ساختاری وجود دارد. مطالعات خارجی در حوزه انسجام، حاکی از آن است که بین انسجام و سایر متغیرهای سازمانی رابطه مثبت و معناداری وجود دارد و اندیشیدن تدابیر آگاهانه برای افزایش انسجام می‌تواند تأثیر مطلوبی بر عملکرد سازمان‌ها داشته باشد. مطالعات ظرفیت سازگاری نیز نشان می‌دهد که افزایش این ظرفیت به عوامل و پیش شرط‌های مختلفی وابسته است. </a:t>
            </a:r>
            <a:r>
              <a:rPr lang="en-US">
                <a:solidFill>
                  <a:srgbClr val="000000">
                    <a:lumMod val="75000"/>
                    <a:lumOff val="25000"/>
                  </a:srgbClr>
                </a:solidFill>
                <a:latin typeface="Arial" panose="020B0604020202020204" pitchFamily="34" charset="0"/>
                <a:ea typeface="Calibri" panose="020F0502020204030204" pitchFamily="34" charset="0"/>
                <a:cs typeface="B Lotus" panose="00000400000000000000" pitchFamily="2" charset="-78"/>
              </a:rPr>
              <a:t> </a:t>
            </a:r>
            <a:endParaRPr lang="en-US">
              <a:solidFill>
                <a:srgbClr val="000000">
                  <a:lumMod val="75000"/>
                  <a:lumOff val="25000"/>
                </a:srgbClr>
              </a:solidFill>
              <a:latin typeface="Times New Roman" panose="02020603050405020304" pitchFamily="18" charset="0"/>
              <a:ea typeface="SimSun" panose="02010600030101010101" pitchFamily="2" charset="-122"/>
            </a:endParaRPr>
          </a:p>
          <a:p>
            <a:pPr marL="342900" lvl="0" indent="-342900" algn="r" defTabSz="457200">
              <a:spcBef>
                <a:spcPts val="1000"/>
              </a:spcBef>
              <a:buClr>
                <a:srgbClr val="418AB3"/>
              </a:buClr>
              <a:buSzPct val="80000"/>
              <a:buFont typeface="Wingdings 3" charset="2"/>
              <a:buChar char=""/>
            </a:pPr>
            <a:endParaRPr lang="en-US">
              <a:solidFill>
                <a:srgbClr val="000000">
                  <a:lumMod val="75000"/>
                  <a:lumOff val="25000"/>
                </a:srgbClr>
              </a:solidFill>
            </a:endParaRPr>
          </a:p>
        </p:txBody>
      </p:sp>
    </p:spTree>
    <p:extLst>
      <p:ext uri="{BB962C8B-B14F-4D97-AF65-F5344CB8AC3E}">
        <p14:creationId xmlns:p14="http://schemas.microsoft.com/office/powerpoint/2010/main" val="589539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787" y="282054"/>
            <a:ext cx="8596668" cy="1320800"/>
          </a:xfrm>
        </p:spPr>
        <p:txBody>
          <a:bodyPr>
            <a:normAutofit/>
          </a:bodyPr>
          <a:lstStyle/>
          <a:p>
            <a:pPr algn="ctr" rtl="1"/>
            <a:r>
              <a:rPr lang="fa-IR" sz="2400">
                <a:cs typeface="B Titr" panose="00000700000000000000" pitchFamily="2" charset="-78"/>
              </a:rPr>
              <a:t>چارچوب مفهومی تحقیق</a:t>
            </a:r>
            <a:endParaRPr lang="en-US" sz="240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5097369"/>
              </p:ext>
            </p:extLst>
          </p:nvPr>
        </p:nvGraphicFramePr>
        <p:xfrm>
          <a:off x="445852" y="1446664"/>
          <a:ext cx="8596312" cy="413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Up-Down Arrow 4"/>
          <p:cNvSpPr/>
          <p:nvPr/>
        </p:nvSpPr>
        <p:spPr>
          <a:xfrm rot="5400000">
            <a:off x="4030265" y="1187879"/>
            <a:ext cx="873696" cy="1475229"/>
          </a:xfrm>
          <a:prstGeom prst="up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693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4005019" y="546999"/>
            <a:ext cx="2732145" cy="1042416"/>
          </a:xfrm>
          <a:prstGeom prst="bevel">
            <a:avLst/>
          </a:prstGeom>
          <a:ln>
            <a:noFill/>
          </a:ln>
          <a:effectLst>
            <a:glow rad="228600">
              <a:schemeClr val="accent4">
                <a:satMod val="175000"/>
                <a:alpha val="40000"/>
              </a:schemeClr>
            </a:glow>
            <a:outerShdw blurRad="127000" dist="38100" dir="2700000" algn="ctr">
              <a:srgbClr val="000000">
                <a:alpha val="45000"/>
              </a:srgbClr>
            </a:outerShdw>
          </a:effectLst>
          <a:scene3d>
            <a:camera prst="obliqueTopRight"/>
            <a:lightRig rig="soft" dir="t">
              <a:rot lat="0" lon="0" rev="0"/>
            </a:lightRig>
          </a:scene3d>
          <a:sp3d prstMaterial="translucentPowder"/>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000" b="1">
                <a:cs typeface="B Zar" panose="00000400000000000000" pitchFamily="2" charset="-78"/>
              </a:rPr>
              <a:t>روش تحقیق</a:t>
            </a:r>
            <a:endParaRPr lang="en-US" sz="2000" b="1">
              <a:cs typeface="B Zar" panose="00000400000000000000" pitchFamily="2" charset="-78"/>
            </a:endParaRPr>
          </a:p>
        </p:txBody>
      </p:sp>
      <p:sp>
        <p:nvSpPr>
          <p:cNvPr id="8" name="Flowchart: Document 7"/>
          <p:cNvSpPr/>
          <p:nvPr/>
        </p:nvSpPr>
        <p:spPr>
          <a:xfrm>
            <a:off x="7104517" y="2213945"/>
            <a:ext cx="1733265" cy="612648"/>
          </a:xfrm>
          <a:prstGeom prst="flowChartDocument">
            <a:avLst/>
          </a:prstGeom>
          <a:ln>
            <a:noFill/>
          </a:ln>
          <a:effectLst>
            <a:glow rad="228600">
              <a:schemeClr val="accent4">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4"/>
          </a:lnRef>
          <a:fillRef idx="1">
            <a:schemeClr val="lt1"/>
          </a:fillRef>
          <a:effectRef idx="0">
            <a:schemeClr val="accent4"/>
          </a:effectRef>
          <a:fontRef idx="minor">
            <a:schemeClr val="dk1"/>
          </a:fontRef>
        </p:style>
        <p:txBody>
          <a:bodyPr rtlCol="0" anchor="ctr"/>
          <a:lstStyle/>
          <a:p>
            <a:pPr algn="ctr"/>
            <a:r>
              <a:rPr lang="fa-IR" sz="2000" b="1">
                <a:cs typeface="B Zar" panose="00000400000000000000" pitchFamily="2" charset="-78"/>
              </a:rPr>
              <a:t>هدف</a:t>
            </a:r>
            <a:endParaRPr lang="en-US" sz="2000" b="1">
              <a:cs typeface="B Zar" panose="00000400000000000000" pitchFamily="2" charset="-78"/>
            </a:endParaRPr>
          </a:p>
        </p:txBody>
      </p:sp>
      <p:sp>
        <p:nvSpPr>
          <p:cNvPr id="9" name="Flowchart: Document 8"/>
          <p:cNvSpPr/>
          <p:nvPr/>
        </p:nvSpPr>
        <p:spPr>
          <a:xfrm>
            <a:off x="5604129" y="2343676"/>
            <a:ext cx="1672708" cy="612648"/>
          </a:xfrm>
          <a:prstGeom prst="flowChartDocument">
            <a:avLst/>
          </a:prstGeom>
          <a:ln>
            <a:noFill/>
          </a:ln>
          <a:effectLst>
            <a:glow rad="228600">
              <a:schemeClr val="accent4">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4"/>
          </a:lnRef>
          <a:fillRef idx="1">
            <a:schemeClr val="lt1"/>
          </a:fillRef>
          <a:effectRef idx="0">
            <a:schemeClr val="accent4"/>
          </a:effectRef>
          <a:fontRef idx="minor">
            <a:schemeClr val="dk1"/>
          </a:fontRef>
        </p:style>
        <p:txBody>
          <a:bodyPr rtlCol="0" anchor="ctr"/>
          <a:lstStyle/>
          <a:p>
            <a:pPr algn="ctr"/>
            <a:r>
              <a:rPr lang="fa-IR" sz="2000" b="1">
                <a:cs typeface="B Zar" panose="00000400000000000000" pitchFamily="2" charset="-78"/>
              </a:rPr>
              <a:t>کاربردی</a:t>
            </a:r>
            <a:endParaRPr lang="en-US" sz="2000" b="1">
              <a:cs typeface="B Zar" panose="00000400000000000000" pitchFamily="2" charset="-78"/>
            </a:endParaRPr>
          </a:p>
        </p:txBody>
      </p:sp>
      <p:sp>
        <p:nvSpPr>
          <p:cNvPr id="10" name="Flowchart: Document 9"/>
          <p:cNvSpPr/>
          <p:nvPr/>
        </p:nvSpPr>
        <p:spPr>
          <a:xfrm>
            <a:off x="2666433" y="2213945"/>
            <a:ext cx="2219466" cy="612648"/>
          </a:xfrm>
          <a:prstGeom prst="flowChartDocument">
            <a:avLst/>
          </a:prstGeom>
          <a:ln>
            <a:noFill/>
          </a:ln>
          <a:effectLst>
            <a:glow rad="228600">
              <a:schemeClr val="accent4">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4"/>
          </a:lnRef>
          <a:fillRef idx="1">
            <a:schemeClr val="lt1"/>
          </a:fillRef>
          <a:effectRef idx="0">
            <a:schemeClr val="accent4"/>
          </a:effectRef>
          <a:fontRef idx="minor">
            <a:schemeClr val="dk1"/>
          </a:fontRef>
        </p:style>
        <p:txBody>
          <a:bodyPr rtlCol="0" anchor="ctr"/>
          <a:lstStyle/>
          <a:p>
            <a:pPr algn="ctr"/>
            <a:r>
              <a:rPr lang="fa-IR" sz="2000" b="1">
                <a:cs typeface="B Zar" panose="00000400000000000000" pitchFamily="2" charset="-78"/>
              </a:rPr>
              <a:t>درجه نظارت و کنترل</a:t>
            </a:r>
            <a:endParaRPr lang="en-US" sz="2000" b="1">
              <a:cs typeface="B Zar" panose="00000400000000000000" pitchFamily="2" charset="-78"/>
            </a:endParaRPr>
          </a:p>
        </p:txBody>
      </p:sp>
      <p:sp>
        <p:nvSpPr>
          <p:cNvPr id="11" name="Flowchart: Document 10"/>
          <p:cNvSpPr/>
          <p:nvPr/>
        </p:nvSpPr>
        <p:spPr>
          <a:xfrm>
            <a:off x="919731" y="2331618"/>
            <a:ext cx="1994277" cy="612648"/>
          </a:xfrm>
          <a:prstGeom prst="flowChartDocument">
            <a:avLst/>
          </a:prstGeom>
          <a:ln>
            <a:noFill/>
          </a:ln>
          <a:effectLst>
            <a:glow rad="228600">
              <a:schemeClr val="accent4">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4"/>
          </a:lnRef>
          <a:fillRef idx="1">
            <a:schemeClr val="lt1"/>
          </a:fillRef>
          <a:effectRef idx="0">
            <a:schemeClr val="accent4"/>
          </a:effectRef>
          <a:fontRef idx="minor">
            <a:schemeClr val="dk1"/>
          </a:fontRef>
        </p:style>
        <p:txBody>
          <a:bodyPr rtlCol="0" anchor="ctr"/>
          <a:lstStyle/>
          <a:p>
            <a:pPr algn="ctr"/>
            <a:r>
              <a:rPr lang="fa-IR" sz="2000" b="1">
                <a:cs typeface="B Zar" panose="00000400000000000000" pitchFamily="2" charset="-78"/>
              </a:rPr>
              <a:t>میدانی</a:t>
            </a:r>
            <a:endParaRPr lang="en-US" sz="2000" b="1">
              <a:cs typeface="B Zar" panose="00000400000000000000" pitchFamily="2" charset="-78"/>
            </a:endParaRPr>
          </a:p>
        </p:txBody>
      </p:sp>
      <p:sp>
        <p:nvSpPr>
          <p:cNvPr id="12" name="Flowchart: Document 11"/>
          <p:cNvSpPr/>
          <p:nvPr/>
        </p:nvSpPr>
        <p:spPr>
          <a:xfrm>
            <a:off x="7070183" y="4323234"/>
            <a:ext cx="1919072" cy="612648"/>
          </a:xfrm>
          <a:prstGeom prst="flowChartDocument">
            <a:avLst/>
          </a:prstGeom>
          <a:ln>
            <a:noFill/>
          </a:ln>
          <a:effectLst>
            <a:glow rad="228600">
              <a:schemeClr val="accent4">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4"/>
          </a:lnRef>
          <a:fillRef idx="1">
            <a:schemeClr val="lt1"/>
          </a:fillRef>
          <a:effectRef idx="0">
            <a:schemeClr val="accent4"/>
          </a:effectRef>
          <a:fontRef idx="minor">
            <a:schemeClr val="dk1"/>
          </a:fontRef>
        </p:style>
        <p:txBody>
          <a:bodyPr rtlCol="0" anchor="ctr"/>
          <a:lstStyle/>
          <a:p>
            <a:pPr algn="ctr"/>
            <a:r>
              <a:rPr lang="fa-IR" sz="2000" b="1">
                <a:cs typeface="B Zar" panose="00000400000000000000" pitchFamily="2" charset="-78"/>
              </a:rPr>
              <a:t>گردآوری داده ها</a:t>
            </a:r>
            <a:endParaRPr lang="en-US" sz="2000" b="1">
              <a:cs typeface="B Zar" panose="00000400000000000000" pitchFamily="2" charset="-78"/>
            </a:endParaRPr>
          </a:p>
        </p:txBody>
      </p:sp>
      <p:sp>
        <p:nvSpPr>
          <p:cNvPr id="13" name="Flowchart: Document 12"/>
          <p:cNvSpPr/>
          <p:nvPr/>
        </p:nvSpPr>
        <p:spPr>
          <a:xfrm>
            <a:off x="5549752" y="4452965"/>
            <a:ext cx="1781461" cy="612648"/>
          </a:xfrm>
          <a:prstGeom prst="flowChartDocument">
            <a:avLst/>
          </a:prstGeom>
          <a:ln>
            <a:noFill/>
          </a:ln>
          <a:effectLst>
            <a:glow rad="228600">
              <a:schemeClr val="accent4">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4"/>
          </a:lnRef>
          <a:fillRef idx="1">
            <a:schemeClr val="lt1"/>
          </a:fillRef>
          <a:effectRef idx="0">
            <a:schemeClr val="accent4"/>
          </a:effectRef>
          <a:fontRef idx="minor">
            <a:schemeClr val="dk1"/>
          </a:fontRef>
        </p:style>
        <p:txBody>
          <a:bodyPr rtlCol="0" anchor="ctr"/>
          <a:lstStyle/>
          <a:p>
            <a:pPr algn="ctr"/>
            <a:r>
              <a:rPr lang="fa-IR" sz="2000" b="1">
                <a:cs typeface="B Zar" panose="00000400000000000000" pitchFamily="2" charset="-78"/>
              </a:rPr>
              <a:t>توصیفی</a:t>
            </a:r>
            <a:endParaRPr lang="en-US" sz="2000" b="1">
              <a:cs typeface="B Zar" panose="00000400000000000000" pitchFamily="2" charset="-78"/>
            </a:endParaRPr>
          </a:p>
        </p:txBody>
      </p:sp>
      <p:sp>
        <p:nvSpPr>
          <p:cNvPr id="14" name="Flowchart: Document 13"/>
          <p:cNvSpPr/>
          <p:nvPr/>
        </p:nvSpPr>
        <p:spPr>
          <a:xfrm>
            <a:off x="2769645" y="4323234"/>
            <a:ext cx="2116254" cy="612648"/>
          </a:xfrm>
          <a:prstGeom prst="flowChartDocument">
            <a:avLst/>
          </a:prstGeom>
          <a:ln>
            <a:noFill/>
          </a:ln>
          <a:effectLst>
            <a:glow rad="228600">
              <a:schemeClr val="accent4">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4"/>
          </a:lnRef>
          <a:fillRef idx="1">
            <a:schemeClr val="lt1"/>
          </a:fillRef>
          <a:effectRef idx="0">
            <a:schemeClr val="accent4"/>
          </a:effectRef>
          <a:fontRef idx="minor">
            <a:schemeClr val="dk1"/>
          </a:fontRef>
        </p:style>
        <p:txBody>
          <a:bodyPr rtlCol="0" anchor="ctr"/>
          <a:lstStyle/>
          <a:p>
            <a:pPr algn="ctr"/>
            <a:r>
              <a:rPr lang="fa-IR" sz="2000" b="1">
                <a:cs typeface="B Zar" panose="00000400000000000000" pitchFamily="2" charset="-78"/>
              </a:rPr>
              <a:t>طبقه بندی</a:t>
            </a:r>
            <a:endParaRPr lang="en-US" sz="2000" b="1">
              <a:cs typeface="B Zar" panose="00000400000000000000" pitchFamily="2" charset="-78"/>
            </a:endParaRPr>
          </a:p>
        </p:txBody>
      </p:sp>
      <p:sp>
        <p:nvSpPr>
          <p:cNvPr id="15" name="Flowchart: Document 14"/>
          <p:cNvSpPr/>
          <p:nvPr/>
        </p:nvSpPr>
        <p:spPr>
          <a:xfrm>
            <a:off x="985103" y="4430923"/>
            <a:ext cx="1994277" cy="612648"/>
          </a:xfrm>
          <a:prstGeom prst="flowChartDocument">
            <a:avLst/>
          </a:prstGeom>
          <a:ln>
            <a:noFill/>
          </a:ln>
          <a:effectLst>
            <a:glow rad="228600">
              <a:schemeClr val="accent4">
                <a:satMod val="175000"/>
                <a:alpha val="40000"/>
              </a:schemeClr>
            </a:glow>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4"/>
          </a:lnRef>
          <a:fillRef idx="1">
            <a:schemeClr val="lt1"/>
          </a:fillRef>
          <a:effectRef idx="0">
            <a:schemeClr val="accent4"/>
          </a:effectRef>
          <a:fontRef idx="minor">
            <a:schemeClr val="dk1"/>
          </a:fontRef>
        </p:style>
        <p:txBody>
          <a:bodyPr rtlCol="0" anchor="ctr"/>
          <a:lstStyle/>
          <a:p>
            <a:pPr algn="ctr"/>
            <a:r>
              <a:rPr lang="fa-IR" sz="2000" b="1">
                <a:cs typeface="B Zar" panose="00000400000000000000" pitchFamily="2" charset="-78"/>
              </a:rPr>
              <a:t>پیمایشی</a:t>
            </a:r>
            <a:endParaRPr lang="en-US" sz="2000" b="1">
              <a:cs typeface="B Zar" panose="00000400000000000000" pitchFamily="2" charset="-78"/>
            </a:endParaRPr>
          </a:p>
        </p:txBody>
      </p:sp>
    </p:spTree>
    <p:extLst>
      <p:ext uri="{BB962C8B-B14F-4D97-AF65-F5344CB8AC3E}">
        <p14:creationId xmlns:p14="http://schemas.microsoft.com/office/powerpoint/2010/main" val="2080999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ultidocument 4"/>
          <p:cNvSpPr/>
          <p:nvPr/>
        </p:nvSpPr>
        <p:spPr>
          <a:xfrm>
            <a:off x="2120368" y="737229"/>
            <a:ext cx="2564615" cy="866488"/>
          </a:xfrm>
          <a:prstGeom prst="flowChartMultidocument">
            <a:avLst/>
          </a:prstGeom>
          <a:effectLst>
            <a:glow rad="228600">
              <a:schemeClr val="accent4">
                <a:satMod val="175000"/>
                <a:alpha val="40000"/>
              </a:schemeClr>
            </a:glow>
          </a:effectLst>
          <a:scene3d>
            <a:camera prst="orthographicFront"/>
            <a:lightRig rig="threePt" dir="t"/>
          </a:scene3d>
          <a:sp3d>
            <a:bevelT prst="slope"/>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rtl="1"/>
            <a:r>
              <a:rPr lang="fa-IR" sz="2800" b="1">
                <a:ln w="0"/>
                <a:solidFill>
                  <a:schemeClr val="tx1"/>
                </a:solidFill>
                <a:cs typeface="B Zar" panose="00000400000000000000" pitchFamily="2" charset="-78"/>
              </a:rPr>
              <a:t>ابزار سنجش</a:t>
            </a:r>
            <a:endParaRPr lang="en-US" sz="2800" b="1">
              <a:cs typeface="B Zar" panose="00000400000000000000" pitchFamily="2" charset="-78"/>
            </a:endParaRPr>
          </a:p>
        </p:txBody>
      </p:sp>
      <p:sp>
        <p:nvSpPr>
          <p:cNvPr id="6" name="Oval 5"/>
          <p:cNvSpPr/>
          <p:nvPr/>
        </p:nvSpPr>
        <p:spPr>
          <a:xfrm>
            <a:off x="5561248" y="1852108"/>
            <a:ext cx="2436147" cy="914400"/>
          </a:xfrm>
          <a:prstGeom prst="ellipse">
            <a:avLst/>
          </a:prstGeom>
          <a:effectLst>
            <a:glow rad="228600">
              <a:schemeClr val="accent4">
                <a:satMod val="175000"/>
                <a:alpha val="40000"/>
              </a:schemeClr>
            </a:glow>
          </a:effectLst>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2800" b="1">
                <a:cs typeface="B Zar" panose="00000400000000000000" pitchFamily="2" charset="-78"/>
              </a:rPr>
              <a:t>پرسشنامه</a:t>
            </a:r>
            <a:endParaRPr lang="en-US" sz="2800" b="1">
              <a:cs typeface="B Zar" panose="00000400000000000000" pitchFamily="2" charset="-78"/>
            </a:endParaRPr>
          </a:p>
        </p:txBody>
      </p:sp>
      <p:sp>
        <p:nvSpPr>
          <p:cNvPr id="8" name="Curved Left Arrow 7"/>
          <p:cNvSpPr/>
          <p:nvPr/>
        </p:nvSpPr>
        <p:spPr>
          <a:xfrm>
            <a:off x="7997395" y="2244574"/>
            <a:ext cx="1091127" cy="2624277"/>
          </a:xfrm>
          <a:prstGeom prst="curvedLeftArrow">
            <a:avLst/>
          </a:prstGeom>
          <a:effectLst>
            <a:glow rad="228600">
              <a:schemeClr val="accent4">
                <a:satMod val="175000"/>
                <a:alpha val="40000"/>
              </a:schemeClr>
            </a:glow>
          </a:effectLst>
          <a:scene3d>
            <a:camera prst="orthographicFront"/>
            <a:lightRig rig="threePt" dir="t"/>
          </a:scene3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cs typeface="B Zar" panose="00000400000000000000" pitchFamily="2" charset="-78"/>
            </a:endParaRPr>
          </a:p>
        </p:txBody>
      </p:sp>
      <p:sp>
        <p:nvSpPr>
          <p:cNvPr id="9" name="Rounded Rectangle 8"/>
          <p:cNvSpPr/>
          <p:nvPr/>
        </p:nvSpPr>
        <p:spPr>
          <a:xfrm>
            <a:off x="1322363" y="3661934"/>
            <a:ext cx="6675032" cy="2138289"/>
          </a:xfrm>
          <a:prstGeom prst="roundRect">
            <a:avLst/>
          </a:prstGeom>
          <a:effectLst>
            <a:glow rad="228600">
              <a:schemeClr val="accent4">
                <a:satMod val="175000"/>
                <a:alpha val="40000"/>
              </a:schemeClr>
            </a:glow>
          </a:effectLst>
          <a:scene3d>
            <a:camera prst="orthographicFront"/>
            <a:lightRig rig="threePt" dir="t"/>
          </a:scene3d>
          <a:sp3d>
            <a:bevelT prst="slope"/>
          </a:sp3d>
        </p:spPr>
        <p:style>
          <a:lnRef idx="2">
            <a:schemeClr val="accent5"/>
          </a:lnRef>
          <a:fillRef idx="1">
            <a:schemeClr val="lt1"/>
          </a:fillRef>
          <a:effectRef idx="0">
            <a:schemeClr val="accent5"/>
          </a:effectRef>
          <a:fontRef idx="minor">
            <a:schemeClr val="dk1"/>
          </a:fontRef>
        </p:style>
        <p:txBody>
          <a:bodyPr rtlCol="0" anchor="ctr"/>
          <a:lstStyle/>
          <a:p>
            <a:pPr algn="just" rtl="1"/>
            <a:r>
              <a:rPr lang="fa-IR" sz="2000" b="1" dirty="0">
                <a:latin typeface="Times New Roman" panose="02020603050405020304" pitchFamily="18" charset="0"/>
                <a:ea typeface="SimSun" panose="02010600030101010101" pitchFamily="2" charset="-122"/>
                <a:cs typeface="B Zar" panose="00000400000000000000" pitchFamily="2" charset="-78"/>
              </a:rPr>
              <a:t>متغیر انسجام سازمانی شامل 30 گویه</a:t>
            </a:r>
          </a:p>
          <a:p>
            <a:pPr algn="just" rtl="1"/>
            <a:r>
              <a:rPr lang="fa-IR" sz="2000" b="1" dirty="0">
                <a:latin typeface="Times New Roman" panose="02020603050405020304" pitchFamily="18" charset="0"/>
                <a:ea typeface="SimSun" panose="02010600030101010101" pitchFamily="2" charset="-122"/>
                <a:cs typeface="B Zar" panose="00000400000000000000" pitchFamily="2" charset="-78"/>
              </a:rPr>
              <a:t>متغیر ظرفیت سازگاری شامل 44 گویه </a:t>
            </a:r>
          </a:p>
          <a:p>
            <a:pPr algn="just" rtl="1"/>
            <a:r>
              <a:rPr lang="fa-IR" sz="2000" b="1" dirty="0">
                <a:latin typeface="Times New Roman" panose="02020603050405020304" pitchFamily="18" charset="0"/>
                <a:ea typeface="SimSun" panose="02010600030101010101" pitchFamily="2" charset="-122"/>
                <a:cs typeface="B Zar" panose="00000400000000000000" pitchFamily="2" charset="-78"/>
              </a:rPr>
              <a:t> سنجش انسجام سازمانی با استفاده از مقیاس انسجام سازمانی ترک زاده و همکاران (1391) </a:t>
            </a:r>
          </a:p>
          <a:p>
            <a:pPr algn="just" rtl="1"/>
            <a:r>
              <a:rPr lang="fa-IR" sz="2000" b="1" dirty="0">
                <a:latin typeface="Times New Roman" panose="02020603050405020304" pitchFamily="18" charset="0"/>
                <a:ea typeface="SimSun" panose="02010600030101010101" pitchFamily="2" charset="-122"/>
                <a:cs typeface="B Zar" panose="00000400000000000000" pitchFamily="2" charset="-78"/>
              </a:rPr>
              <a:t>سنجش ظرفیت سازگاری، با استفاده از چرخ ظرفیت سازگاری گوپتا و همکاران (2010)</a:t>
            </a:r>
            <a:endParaRPr lang="en-US" sz="2000" b="1" dirty="0">
              <a:cs typeface="B Zar" panose="00000400000000000000" pitchFamily="2" charset="-78"/>
            </a:endParaRPr>
          </a:p>
        </p:txBody>
      </p:sp>
      <p:sp>
        <p:nvSpPr>
          <p:cNvPr id="10" name="Curved Down Arrow 9"/>
          <p:cNvSpPr/>
          <p:nvPr/>
        </p:nvSpPr>
        <p:spPr>
          <a:xfrm rot="11991773">
            <a:off x="3003517" y="1878814"/>
            <a:ext cx="2508060" cy="731520"/>
          </a:xfrm>
          <a:prstGeom prst="curved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3341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4659513" y="613868"/>
            <a:ext cx="3965873" cy="1174728"/>
          </a:xfrm>
          <a:prstGeom prst="cloudCallout">
            <a:avLst/>
          </a:prstGeom>
          <a:ln w="34925">
            <a:solidFill>
              <a:srgbClr val="FFFFFF"/>
            </a:solidFill>
          </a:ln>
          <a:effectLst>
            <a:glow rad="228600">
              <a:schemeClr val="accent1">
                <a:satMod val="175000"/>
                <a:alpha val="40000"/>
              </a:schemeClr>
            </a:glow>
            <a:outerShdw blurRad="317500" dir="2700000" algn="ctr">
              <a:srgbClr val="000000">
                <a:alpha val="43000"/>
              </a:srgbClr>
            </a:outerShdw>
          </a:effectLst>
          <a:scene3d>
            <a:camera prst="isometricOffAxis2Left"/>
            <a:lightRig rig="threePt" dir="t">
              <a:rot lat="0" lon="0" rev="0"/>
            </a:lightRig>
          </a:scene3d>
          <a:sp3d extrusionH="38100" prstMaterial="clear">
            <a:bevelT w="260350" h="50800" prst="cross"/>
            <a:bevelB prst="softRound"/>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sz="3200" b="1">
                <a:solidFill>
                  <a:schemeClr val="tx1"/>
                </a:solidFill>
                <a:cs typeface="B Zar" panose="00000400000000000000" pitchFamily="2" charset="-78"/>
              </a:rPr>
              <a:t>روایی پرسشنامه</a:t>
            </a:r>
            <a:endParaRPr lang="en-US" sz="3200" b="1">
              <a:solidFill>
                <a:schemeClr val="tx1"/>
              </a:solidFill>
              <a:cs typeface="B Zar" panose="00000400000000000000" pitchFamily="2" charset="-78"/>
            </a:endParaRPr>
          </a:p>
        </p:txBody>
      </p:sp>
      <p:sp>
        <p:nvSpPr>
          <p:cNvPr id="5" name="Cloud Callout 4"/>
          <p:cNvSpPr/>
          <p:nvPr/>
        </p:nvSpPr>
        <p:spPr>
          <a:xfrm>
            <a:off x="659905" y="1788596"/>
            <a:ext cx="3617454" cy="1272197"/>
          </a:xfrm>
          <a:prstGeom prst="cloudCallout">
            <a:avLst/>
          </a:prstGeom>
          <a:ln w="34925">
            <a:solidFill>
              <a:srgbClr val="FFFFFF"/>
            </a:solidFill>
          </a:ln>
          <a:effectLst>
            <a:glow rad="228600">
              <a:schemeClr val="accent1">
                <a:satMod val="175000"/>
                <a:alpha val="40000"/>
              </a:schemeClr>
            </a:glow>
            <a:outerShdw blurRad="317500" dir="2700000" algn="ctr">
              <a:srgbClr val="000000">
                <a:alpha val="43000"/>
              </a:srgbClr>
            </a:outerShdw>
          </a:effectLst>
          <a:scene3d>
            <a:camera prst="isometricOffAxis2Left"/>
            <a:lightRig rig="threePt" dir="t">
              <a:rot lat="0" lon="0" rev="0"/>
            </a:lightRig>
          </a:scene3d>
          <a:sp3d extrusionH="38100" prstMaterial="clear">
            <a:bevelT w="260350" h="50800" prst="cross"/>
            <a:bevelB prst="softRound"/>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sz="3200" b="1">
                <a:solidFill>
                  <a:schemeClr val="tx1"/>
                </a:solidFill>
                <a:cs typeface="B Zar" panose="00000400000000000000" pitchFamily="2" charset="-78"/>
              </a:rPr>
              <a:t>پایایی پرسشنامه</a:t>
            </a:r>
            <a:endParaRPr lang="en-US" sz="3200" b="1">
              <a:solidFill>
                <a:schemeClr val="tx1"/>
              </a:solidFill>
              <a:cs typeface="B Zar" panose="00000400000000000000" pitchFamily="2" charset="-78"/>
            </a:endParaRPr>
          </a:p>
        </p:txBody>
      </p:sp>
      <p:sp>
        <p:nvSpPr>
          <p:cNvPr id="6" name="Rectangle 5"/>
          <p:cNvSpPr/>
          <p:nvPr/>
        </p:nvSpPr>
        <p:spPr>
          <a:xfrm>
            <a:off x="1287718" y="3381263"/>
            <a:ext cx="3617454" cy="2341520"/>
          </a:xfrm>
          <a:prstGeom prst="rect">
            <a:avLst/>
          </a:prstGeom>
          <a:ln w="34925">
            <a:solidFill>
              <a:srgbClr val="FFFFFF"/>
            </a:solidFill>
          </a:ln>
          <a:effectLst>
            <a:glow rad="228600">
              <a:schemeClr val="accent1">
                <a:satMod val="175000"/>
                <a:alpha val="40000"/>
              </a:schemeClr>
            </a:glow>
            <a:outerShdw blurRad="317500" dir="2700000" algn="ctr">
              <a:srgbClr val="000000">
                <a:alpha val="43000"/>
              </a:srgbClr>
            </a:outerShdw>
          </a:effectLst>
          <a:scene3d>
            <a:camera prst="isometricOffAxis2Left"/>
            <a:lightRig rig="threePt" dir="t">
              <a:rot lat="0" lon="0" rev="0"/>
            </a:lightRig>
          </a:scene3d>
          <a:sp3d extrusionH="38100" prstMaterial="clear">
            <a:bevelT w="260350" h="50800" prst="cross"/>
            <a:bevelB prst="softRound"/>
          </a:sp3d>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cs typeface="B Zar" panose="00000400000000000000" pitchFamily="2" charset="-78"/>
              </a:rPr>
              <a:t>محاسبه ضریب آلفای کرونباخ</a:t>
            </a:r>
            <a:endParaRPr lang="en-US" sz="3200" b="1">
              <a:ln w="0"/>
              <a:solidFill>
                <a:schemeClr val="tx1"/>
              </a:solidFill>
              <a:effectLst>
                <a:outerShdw blurRad="38100" dist="19050" dir="2700000" algn="tl" rotWithShape="0">
                  <a:schemeClr val="dk1">
                    <a:alpha val="40000"/>
                  </a:schemeClr>
                </a:outerShdw>
              </a:effectLst>
              <a:cs typeface="B Zar" panose="00000400000000000000" pitchFamily="2" charset="-78"/>
            </a:endParaRPr>
          </a:p>
        </p:txBody>
      </p:sp>
      <p:sp>
        <p:nvSpPr>
          <p:cNvPr id="7" name="Rectangle 6"/>
          <p:cNvSpPr/>
          <p:nvPr/>
        </p:nvSpPr>
        <p:spPr>
          <a:xfrm>
            <a:off x="5423804" y="2204775"/>
            <a:ext cx="3635016" cy="2341520"/>
          </a:xfrm>
          <a:prstGeom prst="rect">
            <a:avLst/>
          </a:prstGeom>
          <a:ln w="34925">
            <a:solidFill>
              <a:srgbClr val="FFFFFF"/>
            </a:solidFill>
          </a:ln>
          <a:effectLst>
            <a:glow rad="228600">
              <a:schemeClr val="accent1">
                <a:satMod val="175000"/>
                <a:alpha val="40000"/>
              </a:schemeClr>
            </a:glow>
            <a:outerShdw blurRad="317500" dir="2700000" algn="ctr">
              <a:srgbClr val="000000">
                <a:alpha val="43000"/>
              </a:srgbClr>
            </a:outerShdw>
          </a:effectLst>
          <a:scene3d>
            <a:camera prst="isometricOffAxis2Left"/>
            <a:lightRig rig="threePt" dir="t">
              <a:rot lat="0" lon="0" rev="0"/>
            </a:lightRig>
          </a:scene3d>
          <a:sp3d extrusionH="38100" prstMaterial="clear">
            <a:bevelT w="260350" h="50800" prst="cross"/>
            <a:bevelB prst="softRound"/>
          </a:sp3d>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SimSun" panose="02010600030101010101" pitchFamily="2" charset="-122"/>
                <a:cs typeface="B Zar" panose="00000400000000000000" pitchFamily="2" charset="-78"/>
              </a:rPr>
              <a:t>تأیید از سوی اساتید راهنما و مشاور</a:t>
            </a:r>
            <a:endParaRPr lang="en-US" sz="3200" b="1">
              <a:ln w="0"/>
              <a:solidFill>
                <a:schemeClr val="tx1"/>
              </a:solidFill>
              <a:effectLst>
                <a:outerShdw blurRad="38100" dist="19050" dir="2700000" algn="tl" rotWithShape="0">
                  <a:schemeClr val="dk1">
                    <a:alpha val="40000"/>
                  </a:schemeClr>
                </a:outerShdw>
              </a:effectLst>
              <a:cs typeface="B Zar" panose="00000400000000000000" pitchFamily="2" charset="-78"/>
            </a:endParaRPr>
          </a:p>
        </p:txBody>
      </p:sp>
    </p:spTree>
    <p:extLst>
      <p:ext uri="{BB962C8B-B14F-4D97-AF65-F5344CB8AC3E}">
        <p14:creationId xmlns:p14="http://schemas.microsoft.com/office/powerpoint/2010/main" val="3568215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8550" y="1000528"/>
            <a:ext cx="7076712" cy="3880773"/>
          </a:xfrm>
        </p:spPr>
        <p:txBody>
          <a:bodyPr/>
          <a:lstStyle/>
          <a:p>
            <a:pPr indent="0" algn="just" rtl="1">
              <a:spcBef>
                <a:spcPts val="600"/>
              </a:spcBef>
              <a:spcAft>
                <a:spcPts val="600"/>
              </a:spcAft>
              <a:buNone/>
            </a:pPr>
            <a:r>
              <a:rPr lang="fa-IR" sz="2000">
                <a:solidFill>
                  <a:srgbClr val="000000">
                    <a:lumMod val="75000"/>
                    <a:lumOff val="25000"/>
                  </a:srgbClr>
                </a:solidFill>
                <a:latin typeface="Times New Roman" panose="02020603050405020304" pitchFamily="18" charset="0"/>
                <a:ea typeface="SimSun" panose="02010600030101010101" pitchFamily="2" charset="-122"/>
                <a:cs typeface="B Zar" panose="00000400000000000000" pitchFamily="2" charset="-78"/>
              </a:rPr>
              <a:t>سوالات با توجه به شرایط جمعیت مورد مطالعه اصلاح شدند. در این راستا، جمله بندی برخی سوالات به کمک کارشناسان مرتبط با امور آب در سازمان جهاد کشاورزی و شرکت آب منطقه‌ای، مورد بازبینی و بازنویسی قرار گرفت. هر کدام از سوالات متغیرهای انسجام سازمانی و ظرفیت سازگاری در قالب طیف لیکرت پنج گزینه‌ای (از خیلی کم تا خیلی زیاد) مورد سنجش قرار گرفتند. </a:t>
            </a:r>
            <a:r>
              <a:rPr lang="fa-IR" sz="2000">
                <a:cs typeface="B Zar" panose="00000400000000000000" pitchFamily="2" charset="-78"/>
              </a:rPr>
              <a:t>ضریب آلفای کرونباخ برای شاخص‌های مختلف حاکی از آن است که ابزار سنجش از پایایی مناسبی برخوردار است. </a:t>
            </a:r>
            <a:endParaRPr lang="en-US" sz="2000">
              <a:solidFill>
                <a:srgbClr val="000000">
                  <a:lumMod val="75000"/>
                  <a:lumOff val="25000"/>
                </a:srgbClr>
              </a:solidFill>
            </a:endParaRPr>
          </a:p>
          <a:p>
            <a:pPr algn="ctr" rtl="1"/>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20905825"/>
              </p:ext>
            </p:extLst>
          </p:nvPr>
        </p:nvGraphicFramePr>
        <p:xfrm>
          <a:off x="1950487" y="3213871"/>
          <a:ext cx="6047102" cy="1652733"/>
        </p:xfrm>
        <a:graphic>
          <a:graphicData uri="http://schemas.openxmlformats.org/drawingml/2006/table">
            <a:tbl>
              <a:tblPr rtl="1" firstRow="1" firstCol="1" bandRow="1">
                <a:tableStyleId>{5C22544A-7EE6-4342-B048-85BDC9FD1C3A}</a:tableStyleId>
              </a:tblPr>
              <a:tblGrid>
                <a:gridCol w="2094274">
                  <a:extLst>
                    <a:ext uri="{9D8B030D-6E8A-4147-A177-3AD203B41FA5}">
                      <a16:colId xmlns:a16="http://schemas.microsoft.com/office/drawing/2014/main" val="20000"/>
                    </a:ext>
                  </a:extLst>
                </a:gridCol>
                <a:gridCol w="2062954">
                  <a:extLst>
                    <a:ext uri="{9D8B030D-6E8A-4147-A177-3AD203B41FA5}">
                      <a16:colId xmlns:a16="http://schemas.microsoft.com/office/drawing/2014/main" val="20001"/>
                    </a:ext>
                  </a:extLst>
                </a:gridCol>
                <a:gridCol w="1889874">
                  <a:extLst>
                    <a:ext uri="{9D8B030D-6E8A-4147-A177-3AD203B41FA5}">
                      <a16:colId xmlns:a16="http://schemas.microsoft.com/office/drawing/2014/main" val="20002"/>
                    </a:ext>
                  </a:extLst>
                </a:gridCol>
              </a:tblGrid>
              <a:tr h="550911">
                <a:tc>
                  <a:txBody>
                    <a:bodyPr/>
                    <a:lstStyle/>
                    <a:p>
                      <a:pPr algn="ctr" rtl="1">
                        <a:spcBef>
                          <a:spcPts val="600"/>
                        </a:spcBef>
                        <a:spcAft>
                          <a:spcPts val="600"/>
                        </a:spcAft>
                      </a:pPr>
                      <a:r>
                        <a:rPr lang="fa-IR" sz="1800" b="1">
                          <a:effectLst/>
                          <a:cs typeface="B Zar" panose="00000400000000000000" pitchFamily="2" charset="-78"/>
                        </a:rPr>
                        <a:t>شاخص</a:t>
                      </a:r>
                      <a:endParaRPr lang="en-US" sz="1800" b="1">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800" b="1">
                          <a:effectLst/>
                          <a:cs typeface="B Zar" panose="00000400000000000000" pitchFamily="2" charset="-78"/>
                        </a:rPr>
                        <a:t>تعداد  سوال</a:t>
                      </a:r>
                      <a:endParaRPr lang="en-US" sz="1800" b="1">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800" b="1">
                          <a:effectLst/>
                          <a:cs typeface="B Zar" panose="00000400000000000000" pitchFamily="2" charset="-78"/>
                        </a:rPr>
                        <a:t>ضریب آلفای کرونباخ</a:t>
                      </a:r>
                      <a:endParaRPr lang="en-US" sz="1800" b="1">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0"/>
                  </a:ext>
                </a:extLst>
              </a:tr>
              <a:tr h="550911">
                <a:tc>
                  <a:txBody>
                    <a:bodyPr/>
                    <a:lstStyle/>
                    <a:p>
                      <a:pPr algn="ctr" rtl="1">
                        <a:spcBef>
                          <a:spcPts val="600"/>
                        </a:spcBef>
                        <a:spcAft>
                          <a:spcPts val="600"/>
                        </a:spcAft>
                      </a:pPr>
                      <a:r>
                        <a:rPr lang="fa-IR" sz="1800" b="1">
                          <a:effectLst/>
                          <a:cs typeface="B Zar" panose="00000400000000000000" pitchFamily="2" charset="-78"/>
                        </a:rPr>
                        <a:t>انسجام سازمانی</a:t>
                      </a:r>
                      <a:endParaRPr lang="en-US" sz="1800" b="1">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800" b="1">
                          <a:effectLst/>
                          <a:cs typeface="B Zar" panose="00000400000000000000" pitchFamily="2" charset="-78"/>
                        </a:rPr>
                        <a:t>30 گویه</a:t>
                      </a:r>
                      <a:endParaRPr lang="en-US" sz="1800" b="1">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800" b="1">
                          <a:effectLst/>
                          <a:latin typeface="+mn-lt"/>
                          <a:cs typeface="B Zar" panose="00000400000000000000" pitchFamily="2" charset="-78"/>
                        </a:rPr>
                        <a:t>0/937</a:t>
                      </a:r>
                      <a:endParaRPr lang="en-US" sz="1800" b="1">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1"/>
                  </a:ext>
                </a:extLst>
              </a:tr>
              <a:tr h="550911">
                <a:tc>
                  <a:txBody>
                    <a:bodyPr/>
                    <a:lstStyle/>
                    <a:p>
                      <a:pPr algn="ctr" rtl="1">
                        <a:spcBef>
                          <a:spcPts val="600"/>
                        </a:spcBef>
                        <a:spcAft>
                          <a:spcPts val="600"/>
                        </a:spcAft>
                      </a:pPr>
                      <a:r>
                        <a:rPr lang="fa-IR" sz="1800" b="1">
                          <a:effectLst/>
                          <a:cs typeface="B Zar" panose="00000400000000000000" pitchFamily="2" charset="-78"/>
                        </a:rPr>
                        <a:t>ظرفیت سازگاری</a:t>
                      </a:r>
                      <a:endParaRPr lang="en-US" sz="1800" b="1">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800" b="1">
                          <a:effectLst/>
                          <a:cs typeface="B Zar" panose="00000400000000000000" pitchFamily="2" charset="-78"/>
                        </a:rPr>
                        <a:t>44 گویه</a:t>
                      </a:r>
                      <a:endParaRPr lang="en-US" sz="1800" b="1">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800" b="1">
                          <a:effectLst/>
                          <a:cs typeface="B Zar" panose="00000400000000000000" pitchFamily="2" charset="-78"/>
                        </a:rPr>
                        <a:t>0/957</a:t>
                      </a:r>
                      <a:endParaRPr lang="en-US" sz="1800" b="1">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69973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1129" y="1546440"/>
            <a:ext cx="7076712" cy="3880773"/>
          </a:xfrm>
        </p:spPr>
        <p:txBody>
          <a:bodyPr/>
          <a:lstStyle/>
          <a:p>
            <a:pPr indent="180340" algn="just" rtl="1">
              <a:spcBef>
                <a:spcPts val="600"/>
              </a:spcBef>
              <a:spcAft>
                <a:spcPts val="600"/>
              </a:spcAft>
            </a:pPr>
            <a:r>
              <a:rPr lang="fa-IR" sz="2000" b="1" dirty="0">
                <a:solidFill>
                  <a:srgbClr val="FF0000"/>
                </a:solidFill>
                <a:cs typeface="B Zar" panose="00000400000000000000" pitchFamily="2" charset="-78"/>
              </a:rPr>
              <a:t>جمعیت مورد مطالعه این تحقیق</a:t>
            </a:r>
            <a:r>
              <a:rPr lang="fa-IR" dirty="0">
                <a:cs typeface="B Zar" panose="00000400000000000000" pitchFamily="2" charset="-78"/>
              </a:rPr>
              <a:t>، 70 نفر از کارشناسانی که به صورت مستقیم با امور آب کشاورزی استان گلستان در ارتباط بودند و در 9 سازمان یعنی استانداری، شرکت آب منطقه‌ای استان گلستان، اداره کل شیلات استان گلستان، اداره کل منابع طبیعی و آبخیزداری استان گلستان، سازمان جهاد کشاورزی استان گلستان، دانشگاه علوم کشاورزی و منابع طبیعی گرگان، مرکز تحقیقات و آموزش کشاورزی و منابع طبیعی استان گلستان، اداره کل حفاظت محیط زیست استان گلستان و اداره کل هواشناسی استان گلستان مشغول به کار بودند. تعداد 57 نفر نمونه به صورت تصادفی انتخاب شدند و پرسشنامه توسط آنان تکمیل گردید. لازم به ذکر است منظور از عبارت "شبکه سازمانی مدیریت آب کشاورزی استان گلستان" در این پایان نامه، ارتباط و همکاری مشترکی است که به دلیل مدیریت آب کشاورزی بین چند سازمان وجود دارد. شرط انتخاب هر سازمان در این شبکه همکاری این بوده است که در تمام این سازمان‌ها واحدهایی وجود داشته باشند که مستقیماً با امور آب کشاورزی در ارتباط باشند. </a:t>
            </a:r>
            <a:endParaRPr lang="en-US" dirty="0"/>
          </a:p>
          <a:p>
            <a:pPr algn="r" rtl="1"/>
            <a:endParaRPr lang="en-US" dirty="0"/>
          </a:p>
        </p:txBody>
      </p:sp>
    </p:spTree>
    <p:extLst>
      <p:ext uri="{BB962C8B-B14F-4D97-AF65-F5344CB8AC3E}">
        <p14:creationId xmlns:p14="http://schemas.microsoft.com/office/powerpoint/2010/main" val="403859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1979984" y="823109"/>
            <a:ext cx="6100550" cy="1226797"/>
          </a:xfrm>
          <a:prstGeom prst="ribbon2">
            <a:avLst/>
          </a:prstGeom>
          <a:effectLst>
            <a:glow rad="139700">
              <a:schemeClr val="accent2">
                <a:satMod val="175000"/>
                <a:alpha val="40000"/>
              </a:schemeClr>
            </a:glow>
          </a:effectLst>
          <a:scene3d>
            <a:camera prst="perspectiveRelaxedModerately"/>
            <a:lightRig rig="threePt" dir="t"/>
          </a:scene3d>
        </p:spPr>
        <p:style>
          <a:lnRef idx="3">
            <a:schemeClr val="lt1"/>
          </a:lnRef>
          <a:fillRef idx="1">
            <a:schemeClr val="accent3"/>
          </a:fillRef>
          <a:effectRef idx="1">
            <a:schemeClr val="accent3"/>
          </a:effectRef>
          <a:fontRef idx="minor">
            <a:schemeClr val="lt1"/>
          </a:fontRef>
        </p:style>
        <p:txBody>
          <a:bodyPr rtlCol="0" anchor="ctr"/>
          <a:lstStyle/>
          <a:p>
            <a:pPr algn="ctr"/>
            <a:r>
              <a:rPr lang="fa-IR" sz="3200" b="1">
                <a:solidFill>
                  <a:schemeClr val="tx1"/>
                </a:solidFill>
                <a:latin typeface="Arial" panose="020B0604020202020204" pitchFamily="34" charset="0"/>
                <a:cs typeface="B Zar" panose="00000400000000000000" pitchFamily="2" charset="-78"/>
              </a:rPr>
              <a:t>عنوان پایان نامه</a:t>
            </a:r>
            <a:endParaRPr lang="en-US" sz="3200" b="1">
              <a:solidFill>
                <a:schemeClr val="tx1"/>
              </a:solidFill>
              <a:latin typeface="Arial" panose="020B0604020202020204" pitchFamily="34" charset="0"/>
              <a:cs typeface="B Zar" panose="00000400000000000000" pitchFamily="2" charset="-78"/>
            </a:endParaRPr>
          </a:p>
        </p:txBody>
      </p:sp>
      <p:sp>
        <p:nvSpPr>
          <p:cNvPr id="5" name="Rounded Rectangle 4"/>
          <p:cNvSpPr/>
          <p:nvPr/>
        </p:nvSpPr>
        <p:spPr>
          <a:xfrm>
            <a:off x="1031465" y="2975213"/>
            <a:ext cx="7997588" cy="914400"/>
          </a:xfrm>
          <a:prstGeom prst="roundRect">
            <a:avLst/>
          </a:prstGeom>
          <a:ln/>
          <a:effectLst>
            <a:reflection blurRad="6350" stA="50000" endA="300" endPos="90000" dist="50800" dir="5400000" sy="-100000" algn="bl" rotWithShape="0"/>
          </a:effectLst>
          <a:scene3d>
            <a:camera prst="orthographicFront"/>
            <a:lightRig rig="threePt" dir="t"/>
          </a:scene3d>
          <a:sp3d>
            <a:bevelT w="114300" prst="hardEdge"/>
          </a:sp3d>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b="1" noProof="1">
                <a:solidFill>
                  <a:schemeClr val="tx1"/>
                </a:solidFill>
                <a:latin typeface="Arial" panose="020B0604020202020204" pitchFamily="34" charset="0"/>
                <a:cs typeface="B Zar" panose="00000400000000000000" pitchFamily="2" charset="-78"/>
              </a:rPr>
              <a:t>واکاوی</a:t>
            </a:r>
            <a:r>
              <a:rPr lang="fa-IR" sz="2800" b="1">
                <a:solidFill>
                  <a:schemeClr val="tx1"/>
                </a:solidFill>
                <a:latin typeface="Arial" panose="020B0604020202020204" pitchFamily="34" charset="0"/>
                <a:cs typeface="B Zar" panose="00000400000000000000" pitchFamily="2" charset="-78"/>
              </a:rPr>
              <a:t> انسجام سازمانی و ظرفیت سازگاری شبکه سازمانی مدیریت آب کشاورزی استان گلستان</a:t>
            </a:r>
            <a:endParaRPr lang="en-US" sz="2800" b="1">
              <a:solidFill>
                <a:schemeClr val="tx1"/>
              </a:solidFill>
              <a:latin typeface="Arial" panose="020B0604020202020204" pitchFamily="34" charset="0"/>
              <a:cs typeface="B Zar" panose="00000400000000000000" pitchFamily="2" charset="-78"/>
            </a:endParaRPr>
          </a:p>
        </p:txBody>
      </p:sp>
    </p:spTree>
    <p:extLst>
      <p:ext uri="{BB962C8B-B14F-4D97-AF65-F5344CB8AC3E}">
        <p14:creationId xmlns:p14="http://schemas.microsoft.com/office/powerpoint/2010/main" val="85810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75037084"/>
              </p:ext>
            </p:extLst>
          </p:nvPr>
        </p:nvGraphicFramePr>
        <p:xfrm>
          <a:off x="1228299" y="1433016"/>
          <a:ext cx="7424382" cy="3827199"/>
        </p:xfrm>
        <a:graphic>
          <a:graphicData uri="http://schemas.openxmlformats.org/drawingml/2006/table">
            <a:tbl>
              <a:tblPr rtl="1" firstRow="1" firstCol="1" bandRow="1">
                <a:tableStyleId>{5C22544A-7EE6-4342-B048-85BDC9FD1C3A}</a:tableStyleId>
              </a:tblPr>
              <a:tblGrid>
                <a:gridCol w="991497">
                  <a:extLst>
                    <a:ext uri="{9D8B030D-6E8A-4147-A177-3AD203B41FA5}">
                      <a16:colId xmlns:a16="http://schemas.microsoft.com/office/drawing/2014/main" val="20000"/>
                    </a:ext>
                  </a:extLst>
                </a:gridCol>
                <a:gridCol w="3358526">
                  <a:extLst>
                    <a:ext uri="{9D8B030D-6E8A-4147-A177-3AD203B41FA5}">
                      <a16:colId xmlns:a16="http://schemas.microsoft.com/office/drawing/2014/main" val="20001"/>
                    </a:ext>
                  </a:extLst>
                </a:gridCol>
                <a:gridCol w="1968890">
                  <a:extLst>
                    <a:ext uri="{9D8B030D-6E8A-4147-A177-3AD203B41FA5}">
                      <a16:colId xmlns:a16="http://schemas.microsoft.com/office/drawing/2014/main" val="20002"/>
                    </a:ext>
                  </a:extLst>
                </a:gridCol>
                <a:gridCol w="1105469">
                  <a:extLst>
                    <a:ext uri="{9D8B030D-6E8A-4147-A177-3AD203B41FA5}">
                      <a16:colId xmlns:a16="http://schemas.microsoft.com/office/drawing/2014/main" val="20003"/>
                    </a:ext>
                  </a:extLst>
                </a:gridCol>
              </a:tblGrid>
              <a:tr h="611664">
                <a:tc>
                  <a:txBody>
                    <a:bodyPr/>
                    <a:lstStyle/>
                    <a:p>
                      <a:pPr algn="ctr" rtl="1">
                        <a:spcBef>
                          <a:spcPts val="600"/>
                        </a:spcBef>
                        <a:spcAft>
                          <a:spcPts val="600"/>
                        </a:spcAft>
                      </a:pPr>
                      <a:r>
                        <a:rPr lang="fa-IR" sz="1400" b="1">
                          <a:solidFill>
                            <a:schemeClr val="tx1"/>
                          </a:solidFill>
                          <a:effectLst/>
                          <a:cs typeface="B Zar" panose="00000400000000000000" pitchFamily="2" charset="-78"/>
                        </a:rPr>
                        <a:t>ردیف</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نام سازمان</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حجم جامعه</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حجم نمونه</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0"/>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1</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استانداری</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10</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9</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1"/>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2</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شرکت آب منطقه ای</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8</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6</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2"/>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3</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اداره کل هواشناسی</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5</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3</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3"/>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4</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اداره کل شیلات</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4</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4</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4"/>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5</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اداره کل منابع طبیعی و آبخیزداری</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6</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4</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5"/>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6</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سازمان جهاد کشاورزی</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10</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9</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6"/>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7</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دانشگاه علوم کشاورزی و منابع طبیعی</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7</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5</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7"/>
                  </a:ext>
                </a:extLst>
              </a:tr>
              <a:tr h="463047">
                <a:tc>
                  <a:txBody>
                    <a:bodyPr/>
                    <a:lstStyle/>
                    <a:p>
                      <a:pPr algn="ctr" rtl="1">
                        <a:spcBef>
                          <a:spcPts val="600"/>
                        </a:spcBef>
                        <a:spcAft>
                          <a:spcPts val="600"/>
                        </a:spcAft>
                      </a:pPr>
                      <a:r>
                        <a:rPr lang="fa-IR" sz="1400" b="1">
                          <a:solidFill>
                            <a:schemeClr val="tx1"/>
                          </a:solidFill>
                          <a:effectLst/>
                          <a:cs typeface="B Zar" panose="00000400000000000000" pitchFamily="2" charset="-78"/>
                        </a:rPr>
                        <a:t>8</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مرکز تحقیقات و آموزش کشاورزی و منابع طبیعی</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10</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7</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8"/>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9</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اداره کل حفاظت محیط زیست</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10</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10</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09"/>
                  </a:ext>
                </a:extLst>
              </a:tr>
              <a:tr h="305832">
                <a:tc>
                  <a:txBody>
                    <a:bodyPr/>
                    <a:lstStyle/>
                    <a:p>
                      <a:pPr algn="ctr" rtl="1">
                        <a:spcBef>
                          <a:spcPts val="600"/>
                        </a:spcBef>
                        <a:spcAft>
                          <a:spcPts val="600"/>
                        </a:spcAft>
                      </a:pPr>
                      <a:r>
                        <a:rPr lang="fa-IR" sz="1400" b="1">
                          <a:solidFill>
                            <a:schemeClr val="tx1"/>
                          </a:solidFill>
                          <a:effectLst/>
                          <a:cs typeface="B Zar" panose="00000400000000000000" pitchFamily="2" charset="-78"/>
                        </a:rPr>
                        <a:t>10</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جمع</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70</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tc>
                  <a:txBody>
                    <a:bodyPr/>
                    <a:lstStyle/>
                    <a:p>
                      <a:pPr algn="ctr" rtl="1">
                        <a:spcBef>
                          <a:spcPts val="600"/>
                        </a:spcBef>
                        <a:spcAft>
                          <a:spcPts val="600"/>
                        </a:spcAft>
                      </a:pPr>
                      <a:r>
                        <a:rPr lang="fa-IR" sz="1400" b="1">
                          <a:solidFill>
                            <a:schemeClr val="tx1"/>
                          </a:solidFill>
                          <a:effectLst/>
                          <a:cs typeface="B Zar" panose="00000400000000000000" pitchFamily="2" charset="-78"/>
                        </a:rPr>
                        <a:t>57</a:t>
                      </a:r>
                      <a:endParaRPr lang="en-US" sz="1400" b="1">
                        <a:solidFill>
                          <a:schemeClr val="tx1"/>
                        </a:solidFill>
                        <a:effectLst/>
                        <a:latin typeface="Times New Roman" panose="02020603050405020304" pitchFamily="18" charset="0"/>
                        <a:cs typeface="B Zar" panose="00000400000000000000" pitchFamily="2" charset="-78"/>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2475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eft-Right Arrow Callout 7"/>
          <p:cNvSpPr/>
          <p:nvPr/>
        </p:nvSpPr>
        <p:spPr>
          <a:xfrm>
            <a:off x="3343701" y="700585"/>
            <a:ext cx="3330053" cy="1138830"/>
          </a:xfrm>
          <a:prstGeom prst="leftRightArrowCallout">
            <a:avLst/>
          </a:prstGeom>
          <a:effectLst>
            <a:glow rad="63500">
              <a:schemeClr val="accent1">
                <a:satMod val="175000"/>
                <a:alpha val="40000"/>
              </a:schemeClr>
            </a:glow>
          </a:effectLst>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b="1">
                <a:solidFill>
                  <a:schemeClr val="tx1"/>
                </a:solidFill>
                <a:cs typeface="B Zar" panose="00000400000000000000" pitchFamily="2" charset="-78"/>
              </a:rPr>
              <a:t>روش تجزیه و تحلیل اطلاعات</a:t>
            </a:r>
            <a:endParaRPr lang="en-US" b="1">
              <a:solidFill>
                <a:schemeClr val="tx1"/>
              </a:solidFill>
              <a:cs typeface="B Zar" panose="00000400000000000000" pitchFamily="2" charset="-78"/>
            </a:endParaRPr>
          </a:p>
        </p:txBody>
      </p:sp>
      <p:sp>
        <p:nvSpPr>
          <p:cNvPr id="9" name="Oval 8"/>
          <p:cNvSpPr/>
          <p:nvPr/>
        </p:nvSpPr>
        <p:spPr>
          <a:xfrm>
            <a:off x="6673754" y="586854"/>
            <a:ext cx="1828801" cy="1367466"/>
          </a:xfrm>
          <a:prstGeom prst="ellipse">
            <a:avLst/>
          </a:prstGeom>
          <a:effectLst>
            <a:glow rad="63500">
              <a:schemeClr val="accent1">
                <a:satMod val="17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b="1">
                <a:solidFill>
                  <a:schemeClr val="tx1"/>
                </a:solidFill>
                <a:cs typeface="B Zar" panose="00000400000000000000" pitchFamily="2" charset="-78"/>
              </a:rPr>
              <a:t>نرم افزار </a:t>
            </a:r>
            <a:r>
              <a:rPr lang="en-US" b="1">
                <a:solidFill>
                  <a:schemeClr val="tx1"/>
                </a:solidFill>
                <a:cs typeface="B Zar" panose="00000400000000000000" pitchFamily="2" charset="-78"/>
              </a:rPr>
              <a:t>spss</a:t>
            </a:r>
            <a:r>
              <a:rPr lang="fa-IR" b="1">
                <a:solidFill>
                  <a:schemeClr val="tx1"/>
                </a:solidFill>
                <a:cs typeface="B Zar" panose="00000400000000000000" pitchFamily="2" charset="-78"/>
              </a:rPr>
              <a:t> نسخه 23</a:t>
            </a:r>
            <a:endParaRPr lang="en-US" b="1">
              <a:solidFill>
                <a:schemeClr val="tx1"/>
              </a:solidFill>
              <a:cs typeface="B Zar" panose="00000400000000000000" pitchFamily="2" charset="-78"/>
            </a:endParaRPr>
          </a:p>
        </p:txBody>
      </p:sp>
      <p:sp>
        <p:nvSpPr>
          <p:cNvPr id="10" name="Oval 9"/>
          <p:cNvSpPr/>
          <p:nvPr/>
        </p:nvSpPr>
        <p:spPr>
          <a:xfrm>
            <a:off x="968991" y="618698"/>
            <a:ext cx="2374710" cy="1180532"/>
          </a:xfrm>
          <a:prstGeom prst="ellipse">
            <a:avLst/>
          </a:prstGeom>
          <a:effectLst>
            <a:glow rad="63500">
              <a:schemeClr val="accent1">
                <a:satMod val="17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a:solidFill>
                  <a:schemeClr val="tx1"/>
                </a:solidFill>
                <a:cs typeface="B Zar" panose="00000400000000000000" pitchFamily="2" charset="-78"/>
              </a:rPr>
              <a:t>روش های آماری  استنباطی</a:t>
            </a:r>
            <a:endParaRPr lang="en-US" b="1">
              <a:solidFill>
                <a:schemeClr val="tx1"/>
              </a:solidFill>
              <a:cs typeface="B Zar" panose="00000400000000000000" pitchFamily="2" charset="-78"/>
            </a:endParaRPr>
          </a:p>
        </p:txBody>
      </p:sp>
      <p:cxnSp>
        <p:nvCxnSpPr>
          <p:cNvPr id="26" name="Curved Connector 25"/>
          <p:cNvCxnSpPr>
            <a:stCxn id="10" idx="5"/>
            <a:endCxn id="45" idx="2"/>
          </p:cNvCxnSpPr>
          <p:nvPr/>
        </p:nvCxnSpPr>
        <p:spPr>
          <a:xfrm rot="16200000" flipH="1">
            <a:off x="3875886" y="746391"/>
            <a:ext cx="1582441" cy="3342347"/>
          </a:xfrm>
          <a:prstGeom prst="curvedConnector2">
            <a:avLst/>
          </a:prstGeom>
          <a:ln>
            <a:tailEnd type="triangle"/>
          </a:ln>
          <a:effectLst>
            <a:glow rad="63500">
              <a:schemeClr val="accent1">
                <a:satMod val="175000"/>
                <a:alpha val="40000"/>
              </a:schemeClr>
            </a:glow>
          </a:effectLst>
          <a:scene3d>
            <a:camera prst="orthographicFront"/>
            <a:lightRig rig="threePt" dir="t"/>
          </a:scene3d>
          <a:sp3d>
            <a:bevelT w="114300" prst="artDeco"/>
          </a:sp3d>
        </p:spPr>
        <p:style>
          <a:lnRef idx="1">
            <a:schemeClr val="dk1"/>
          </a:lnRef>
          <a:fillRef idx="0">
            <a:schemeClr val="dk1"/>
          </a:fillRef>
          <a:effectRef idx="0">
            <a:schemeClr val="dk1"/>
          </a:effectRef>
          <a:fontRef idx="minor">
            <a:schemeClr val="tx1"/>
          </a:fontRef>
        </p:style>
      </p:cxnSp>
      <p:cxnSp>
        <p:nvCxnSpPr>
          <p:cNvPr id="28" name="Curved Connector 27"/>
          <p:cNvCxnSpPr>
            <a:stCxn id="10" idx="4"/>
            <a:endCxn id="47" idx="0"/>
          </p:cNvCxnSpPr>
          <p:nvPr/>
        </p:nvCxnSpPr>
        <p:spPr>
          <a:xfrm rot="16200000" flipH="1">
            <a:off x="1340699" y="2614876"/>
            <a:ext cx="2683334" cy="1052041"/>
          </a:xfrm>
          <a:prstGeom prst="curvedConnector3">
            <a:avLst>
              <a:gd name="adj1" fmla="val 50000"/>
            </a:avLst>
          </a:prstGeom>
          <a:ln>
            <a:tailEnd type="triangle"/>
          </a:ln>
          <a:effectLst>
            <a:glow rad="63500">
              <a:schemeClr val="accent1">
                <a:satMod val="175000"/>
                <a:alpha val="40000"/>
              </a:schemeClr>
            </a:glow>
          </a:effectLst>
          <a:scene3d>
            <a:camera prst="orthographicFront"/>
            <a:lightRig rig="threePt" dir="t"/>
          </a:scene3d>
          <a:sp3d>
            <a:bevelT w="114300" prst="artDeco"/>
          </a:sp3d>
        </p:spPr>
        <p:style>
          <a:lnRef idx="1">
            <a:schemeClr val="dk1"/>
          </a:lnRef>
          <a:fillRef idx="0">
            <a:schemeClr val="dk1"/>
          </a:fillRef>
          <a:effectRef idx="0">
            <a:schemeClr val="dk1"/>
          </a:effectRef>
          <a:fontRef idx="minor">
            <a:schemeClr val="tx1"/>
          </a:fontRef>
        </p:style>
      </p:cxnSp>
      <p:cxnSp>
        <p:nvCxnSpPr>
          <p:cNvPr id="30" name="Curved Connector 29"/>
          <p:cNvCxnSpPr/>
          <p:nvPr/>
        </p:nvCxnSpPr>
        <p:spPr>
          <a:xfrm>
            <a:off x="2486081" y="1799230"/>
            <a:ext cx="2603183" cy="2527109"/>
          </a:xfrm>
          <a:prstGeom prst="curvedConnector3">
            <a:avLst>
              <a:gd name="adj1" fmla="val 23786"/>
            </a:avLst>
          </a:prstGeom>
          <a:ln>
            <a:tailEnd type="triangle"/>
          </a:ln>
          <a:effectLst>
            <a:glow rad="63500">
              <a:schemeClr val="accent1">
                <a:satMod val="175000"/>
                <a:alpha val="40000"/>
              </a:schemeClr>
            </a:glow>
          </a:effectLst>
          <a:scene3d>
            <a:camera prst="orthographicFront"/>
            <a:lightRig rig="threePt" dir="t"/>
          </a:scene3d>
          <a:sp3d>
            <a:bevelT w="114300" prst="artDeco"/>
          </a:sp3d>
        </p:spPr>
        <p:style>
          <a:lnRef idx="1">
            <a:schemeClr val="dk1"/>
          </a:lnRef>
          <a:fillRef idx="0">
            <a:schemeClr val="dk1"/>
          </a:fillRef>
          <a:effectRef idx="0">
            <a:schemeClr val="dk1"/>
          </a:effectRef>
          <a:fontRef idx="minor">
            <a:schemeClr val="tx1"/>
          </a:fontRef>
        </p:style>
      </p:cxnSp>
      <p:cxnSp>
        <p:nvCxnSpPr>
          <p:cNvPr id="32" name="Curved Connector 31"/>
          <p:cNvCxnSpPr/>
          <p:nvPr/>
        </p:nvCxnSpPr>
        <p:spPr>
          <a:xfrm rot="5400000">
            <a:off x="421524" y="2417995"/>
            <a:ext cx="1835473" cy="597941"/>
          </a:xfrm>
          <a:prstGeom prst="curvedConnector3">
            <a:avLst>
              <a:gd name="adj1" fmla="val 50000"/>
            </a:avLst>
          </a:prstGeom>
          <a:ln>
            <a:tailEnd type="triangle"/>
          </a:ln>
          <a:effectLst>
            <a:glow rad="63500">
              <a:schemeClr val="accent1">
                <a:satMod val="175000"/>
                <a:alpha val="40000"/>
              </a:schemeClr>
            </a:glow>
          </a:effectLst>
          <a:scene3d>
            <a:camera prst="orthographicFront"/>
            <a:lightRig rig="threePt" dir="t"/>
          </a:scene3d>
          <a:sp3d>
            <a:bevelT w="114300" prst="artDeco"/>
          </a:sp3d>
        </p:spPr>
        <p:style>
          <a:lnRef idx="1">
            <a:schemeClr val="dk1"/>
          </a:lnRef>
          <a:fillRef idx="0">
            <a:schemeClr val="dk1"/>
          </a:fillRef>
          <a:effectRef idx="0">
            <a:schemeClr val="dk1"/>
          </a:effectRef>
          <a:fontRef idx="minor">
            <a:schemeClr val="tx1"/>
          </a:fontRef>
        </p:style>
      </p:cxnSp>
      <p:sp>
        <p:nvSpPr>
          <p:cNvPr id="45" name="Oval 44"/>
          <p:cNvSpPr/>
          <p:nvPr/>
        </p:nvSpPr>
        <p:spPr>
          <a:xfrm>
            <a:off x="6338280" y="2751586"/>
            <a:ext cx="1242480" cy="914400"/>
          </a:xfrm>
          <a:prstGeom prst="ellipse">
            <a:avLst/>
          </a:prstGeom>
          <a:effectLst>
            <a:glow rad="63500">
              <a:schemeClr val="accent1">
                <a:satMod val="175000"/>
                <a:alpha val="40000"/>
              </a:schemeClr>
            </a:glow>
          </a:effectLst>
          <a:scene3d>
            <a:camera prst="orthographicFront"/>
            <a:lightRig rig="threePt" dir="t"/>
          </a:scene3d>
          <a:sp3d>
            <a:bevelT w="114300" prst="artDeco"/>
          </a:sp3d>
        </p:spPr>
        <p:style>
          <a:lnRef idx="3">
            <a:schemeClr val="lt1"/>
          </a:lnRef>
          <a:fillRef idx="1">
            <a:schemeClr val="accent2"/>
          </a:fillRef>
          <a:effectRef idx="1">
            <a:schemeClr val="accent2"/>
          </a:effectRef>
          <a:fontRef idx="minor">
            <a:schemeClr val="lt1"/>
          </a:fontRef>
        </p:style>
        <p:txBody>
          <a:bodyPr rtlCol="0" anchor="ctr"/>
          <a:lstStyle/>
          <a:p>
            <a:pPr algn="ctr"/>
            <a:r>
              <a:rPr lang="fa-IR" b="1">
                <a:ln w="0"/>
                <a:solidFill>
                  <a:schemeClr val="tx1"/>
                </a:solidFill>
                <a:cs typeface="B Zar" panose="00000400000000000000" pitchFamily="2" charset="-78"/>
              </a:rPr>
              <a:t>اسپیرمن</a:t>
            </a:r>
            <a:endParaRPr lang="en-US" b="1">
              <a:cs typeface="B Zar" panose="00000400000000000000" pitchFamily="2" charset="-78"/>
            </a:endParaRPr>
          </a:p>
        </p:txBody>
      </p:sp>
      <p:sp>
        <p:nvSpPr>
          <p:cNvPr id="46" name="Oval 45"/>
          <p:cNvSpPr/>
          <p:nvPr/>
        </p:nvSpPr>
        <p:spPr>
          <a:xfrm>
            <a:off x="4968326" y="4120956"/>
            <a:ext cx="1369954" cy="1007646"/>
          </a:xfrm>
          <a:prstGeom prst="ellipse">
            <a:avLst/>
          </a:prstGeom>
          <a:effectLst>
            <a:glow rad="63500">
              <a:schemeClr val="accent1">
                <a:satMod val="175000"/>
                <a:alpha val="40000"/>
              </a:schemeClr>
            </a:glow>
          </a:effectLst>
          <a:scene3d>
            <a:camera prst="orthographicFront"/>
            <a:lightRig rig="threePt" dir="t"/>
          </a:scene3d>
          <a:sp3d>
            <a:bevelT w="114300" prst="artDeco"/>
          </a:sp3d>
        </p:spPr>
        <p:style>
          <a:lnRef idx="3">
            <a:schemeClr val="lt1"/>
          </a:lnRef>
          <a:fillRef idx="1">
            <a:schemeClr val="accent2"/>
          </a:fillRef>
          <a:effectRef idx="1">
            <a:schemeClr val="accent2"/>
          </a:effectRef>
          <a:fontRef idx="minor">
            <a:schemeClr val="lt1"/>
          </a:fontRef>
        </p:style>
        <p:txBody>
          <a:bodyPr rtlCol="0" anchor="ctr"/>
          <a:lstStyle/>
          <a:p>
            <a:pPr algn="ctr"/>
            <a:r>
              <a:rPr lang="fa-IR" b="1">
                <a:ln w="0"/>
                <a:solidFill>
                  <a:schemeClr val="tx1"/>
                </a:solidFill>
                <a:cs typeface="B Zar" panose="00000400000000000000" pitchFamily="2" charset="-78"/>
              </a:rPr>
              <a:t>من ویتنی</a:t>
            </a:r>
            <a:endParaRPr lang="en-US" b="1">
              <a:ln w="0"/>
              <a:solidFill>
                <a:schemeClr val="tx1"/>
              </a:solidFill>
              <a:cs typeface="B Zar" panose="00000400000000000000" pitchFamily="2" charset="-78"/>
            </a:endParaRPr>
          </a:p>
        </p:txBody>
      </p:sp>
      <p:sp>
        <p:nvSpPr>
          <p:cNvPr id="47" name="Oval 46"/>
          <p:cNvSpPr/>
          <p:nvPr/>
        </p:nvSpPr>
        <p:spPr>
          <a:xfrm>
            <a:off x="2486079" y="4482564"/>
            <a:ext cx="1444616" cy="914400"/>
          </a:xfrm>
          <a:prstGeom prst="ellipse">
            <a:avLst/>
          </a:prstGeom>
          <a:effectLst>
            <a:glow rad="63500">
              <a:schemeClr val="accent1">
                <a:satMod val="175000"/>
                <a:alpha val="40000"/>
              </a:schemeClr>
            </a:glow>
          </a:effectLst>
          <a:scene3d>
            <a:camera prst="orthographicFront"/>
            <a:lightRig rig="threePt" dir="t"/>
          </a:scene3d>
          <a:sp3d>
            <a:bevelT w="114300" prst="artDeco"/>
          </a:sp3d>
        </p:spPr>
        <p:style>
          <a:lnRef idx="3">
            <a:schemeClr val="lt1"/>
          </a:lnRef>
          <a:fillRef idx="1">
            <a:schemeClr val="accent2"/>
          </a:fillRef>
          <a:effectRef idx="1">
            <a:schemeClr val="accent2"/>
          </a:effectRef>
          <a:fontRef idx="minor">
            <a:schemeClr val="lt1"/>
          </a:fontRef>
        </p:style>
        <p:txBody>
          <a:bodyPr rtlCol="0" anchor="ctr"/>
          <a:lstStyle/>
          <a:p>
            <a:pPr algn="ctr"/>
            <a:r>
              <a:rPr lang="fa-IR" b="1">
                <a:ln w="0"/>
                <a:solidFill>
                  <a:schemeClr val="tx1"/>
                </a:solidFill>
                <a:cs typeface="B Zar" panose="00000400000000000000" pitchFamily="2" charset="-78"/>
              </a:rPr>
              <a:t>کروسکال والیس</a:t>
            </a:r>
            <a:endParaRPr lang="en-US" b="1">
              <a:ln w="0"/>
              <a:solidFill>
                <a:schemeClr val="tx1"/>
              </a:solidFill>
              <a:cs typeface="B Zar" panose="00000400000000000000" pitchFamily="2" charset="-78"/>
            </a:endParaRPr>
          </a:p>
        </p:txBody>
      </p:sp>
      <p:sp>
        <p:nvSpPr>
          <p:cNvPr id="48" name="Oval 47"/>
          <p:cNvSpPr/>
          <p:nvPr/>
        </p:nvSpPr>
        <p:spPr>
          <a:xfrm>
            <a:off x="396406" y="3665986"/>
            <a:ext cx="1361036" cy="914400"/>
          </a:xfrm>
          <a:prstGeom prst="ellipse">
            <a:avLst/>
          </a:prstGeom>
          <a:effectLst>
            <a:glow rad="63500">
              <a:schemeClr val="accent1">
                <a:satMod val="175000"/>
                <a:alpha val="40000"/>
              </a:schemeClr>
            </a:glow>
          </a:effectLst>
          <a:scene3d>
            <a:camera prst="orthographicFront"/>
            <a:lightRig rig="threePt" dir="t"/>
          </a:scene3d>
          <a:sp3d>
            <a:bevelT w="114300" prst="artDeco"/>
          </a:sp3d>
        </p:spPr>
        <p:style>
          <a:lnRef idx="3">
            <a:schemeClr val="lt1"/>
          </a:lnRef>
          <a:fillRef idx="1">
            <a:schemeClr val="accent2"/>
          </a:fillRef>
          <a:effectRef idx="1">
            <a:schemeClr val="accent2"/>
          </a:effectRef>
          <a:fontRef idx="minor">
            <a:schemeClr val="lt1"/>
          </a:fontRef>
        </p:style>
        <p:txBody>
          <a:bodyPr rtlCol="0" anchor="ctr"/>
          <a:lstStyle/>
          <a:p>
            <a:pPr algn="ctr"/>
            <a:r>
              <a:rPr lang="fa-IR" b="1">
                <a:ln w="0"/>
                <a:solidFill>
                  <a:schemeClr val="tx1"/>
                </a:solidFill>
                <a:cs typeface="B Zar" panose="00000400000000000000" pitchFamily="2" charset="-78"/>
              </a:rPr>
              <a:t>همبستگی</a:t>
            </a:r>
            <a:r>
              <a:rPr lang="fa-IR" b="1">
                <a:ln w="0"/>
                <a:solidFill>
                  <a:schemeClr val="tx1"/>
                </a:solidFill>
                <a:effectLst>
                  <a:outerShdw blurRad="38100" dist="19050" dir="2700000" algn="tl" rotWithShape="0">
                    <a:schemeClr val="dk1">
                      <a:alpha val="40000"/>
                    </a:schemeClr>
                  </a:outerShdw>
                </a:effectLst>
                <a:cs typeface="B Zar" panose="00000400000000000000" pitchFamily="2" charset="-78"/>
              </a:rPr>
              <a:t> کانونی</a:t>
            </a:r>
            <a:endParaRPr lang="en-US" b="1">
              <a:ln w="0"/>
              <a:solidFill>
                <a:schemeClr val="tx1"/>
              </a:solidFill>
              <a:effectLst>
                <a:outerShdw blurRad="38100" dist="19050" dir="2700000" algn="tl" rotWithShape="0">
                  <a:schemeClr val="dk1">
                    <a:alpha val="40000"/>
                  </a:schemeClr>
                </a:outerShdw>
              </a:effectLst>
              <a:cs typeface="B Zar" panose="00000400000000000000" pitchFamily="2" charset="-78"/>
            </a:endParaRPr>
          </a:p>
        </p:txBody>
      </p:sp>
    </p:spTree>
    <p:extLst>
      <p:ext uri="{BB962C8B-B14F-4D97-AF65-F5344CB8AC3E}">
        <p14:creationId xmlns:p14="http://schemas.microsoft.com/office/powerpoint/2010/main" val="4061680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980431" y="2469438"/>
            <a:ext cx="2634018" cy="1847494"/>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a:ln w="0"/>
                <a:solidFill>
                  <a:schemeClr val="tx1"/>
                </a:solidFill>
                <a:cs typeface="B Zar" panose="00000400000000000000" pitchFamily="2" charset="-78"/>
              </a:rPr>
              <a:t>روش های آماری توصیفی</a:t>
            </a:r>
            <a:endParaRPr lang="en-US" b="1">
              <a:ln w="0"/>
              <a:solidFill>
                <a:schemeClr val="tx1"/>
              </a:solidFill>
              <a:cs typeface="B Zar" panose="00000400000000000000" pitchFamily="2" charset="-78"/>
            </a:endParaRPr>
          </a:p>
        </p:txBody>
      </p:sp>
      <p:cxnSp>
        <p:nvCxnSpPr>
          <p:cNvPr id="6" name="Straight Arrow Connector 5"/>
          <p:cNvCxnSpPr/>
          <p:nvPr/>
        </p:nvCxnSpPr>
        <p:spPr>
          <a:xfrm flipH="1" flipV="1">
            <a:off x="4640237" y="1388613"/>
            <a:ext cx="968991" cy="1147170"/>
          </a:xfrm>
          <a:prstGeom prst="straightConnector1">
            <a:avLst/>
          </a:prstGeom>
          <a:ln>
            <a:noFill/>
            <a:tailEnd type="triangle"/>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H="1" flipV="1">
            <a:off x="3543713" y="2168471"/>
            <a:ext cx="1553723" cy="694903"/>
          </a:xfrm>
          <a:prstGeom prst="straightConnector1">
            <a:avLst/>
          </a:prstGeom>
          <a:ln>
            <a:noFill/>
            <a:tailEnd type="triangle"/>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flipV="1">
            <a:off x="2923502" y="3246298"/>
            <a:ext cx="1828800" cy="23023"/>
          </a:xfrm>
          <a:prstGeom prst="straightConnector1">
            <a:avLst/>
          </a:prstGeom>
          <a:ln>
            <a:noFill/>
            <a:tailEnd type="triangle"/>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a:off x="3432030" y="3796010"/>
            <a:ext cx="1431955" cy="748923"/>
          </a:xfrm>
          <a:prstGeom prst="straightConnector1">
            <a:avLst/>
          </a:prstGeom>
          <a:ln>
            <a:noFill/>
            <a:tailEnd type="triangle"/>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a:off x="4752302" y="4341557"/>
            <a:ext cx="771272" cy="1119547"/>
          </a:xfrm>
          <a:prstGeom prst="straightConnector1">
            <a:avLst/>
          </a:prstGeom>
          <a:ln>
            <a:noFill/>
            <a:tailEnd type="triangle"/>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0">
            <a:schemeClr val="dk1"/>
          </a:fillRef>
          <a:effectRef idx="0">
            <a:schemeClr val="dk1"/>
          </a:effectRef>
          <a:fontRef idx="minor">
            <a:schemeClr val="tx1"/>
          </a:fontRef>
        </p:style>
      </p:cxnSp>
      <p:sp>
        <p:nvSpPr>
          <p:cNvPr id="25" name="Oval 24"/>
          <p:cNvSpPr/>
          <p:nvPr/>
        </p:nvSpPr>
        <p:spPr>
          <a:xfrm rot="2072700">
            <a:off x="3302758" y="414752"/>
            <a:ext cx="1555553"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a:solidFill>
                  <a:schemeClr val="tx1"/>
                </a:solidFill>
                <a:cs typeface="B Zar" panose="00000400000000000000" pitchFamily="2" charset="-78"/>
              </a:rPr>
              <a:t>توزیع فراوانی</a:t>
            </a:r>
            <a:endParaRPr lang="en-US" b="1">
              <a:solidFill>
                <a:schemeClr val="tx1"/>
              </a:solidFill>
              <a:cs typeface="B Zar" panose="00000400000000000000" pitchFamily="2" charset="-78"/>
            </a:endParaRPr>
          </a:p>
        </p:txBody>
      </p:sp>
      <p:sp>
        <p:nvSpPr>
          <p:cNvPr id="26" name="Oval 25"/>
          <p:cNvSpPr/>
          <p:nvPr/>
        </p:nvSpPr>
        <p:spPr>
          <a:xfrm rot="978348">
            <a:off x="2004038" y="1478189"/>
            <a:ext cx="1591637"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a:solidFill>
                  <a:schemeClr val="tx1"/>
                </a:solidFill>
                <a:cs typeface="B Zar" panose="00000400000000000000" pitchFamily="2" charset="-78"/>
              </a:rPr>
              <a:t>درصد فراوانی</a:t>
            </a:r>
            <a:endParaRPr lang="en-US" b="1">
              <a:solidFill>
                <a:schemeClr val="tx1"/>
              </a:solidFill>
              <a:cs typeface="B Zar" panose="00000400000000000000" pitchFamily="2" charset="-78"/>
            </a:endParaRPr>
          </a:p>
        </p:txBody>
      </p:sp>
      <p:sp>
        <p:nvSpPr>
          <p:cNvPr id="27" name="Oval 26"/>
          <p:cNvSpPr/>
          <p:nvPr/>
        </p:nvSpPr>
        <p:spPr>
          <a:xfrm>
            <a:off x="1190235" y="2955448"/>
            <a:ext cx="1684590"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a:solidFill>
                  <a:schemeClr val="tx1"/>
                </a:solidFill>
                <a:cs typeface="B Zar" panose="00000400000000000000" pitchFamily="2" charset="-78"/>
              </a:rPr>
              <a:t>درصد تجمعی</a:t>
            </a:r>
            <a:endParaRPr lang="en-US" b="1">
              <a:solidFill>
                <a:schemeClr val="tx1"/>
              </a:solidFill>
              <a:cs typeface="B Zar" panose="00000400000000000000" pitchFamily="2" charset="-78"/>
            </a:endParaRPr>
          </a:p>
        </p:txBody>
      </p:sp>
      <p:sp>
        <p:nvSpPr>
          <p:cNvPr id="28" name="Oval 27"/>
          <p:cNvSpPr/>
          <p:nvPr/>
        </p:nvSpPr>
        <p:spPr>
          <a:xfrm rot="20727209">
            <a:off x="1633931" y="4354889"/>
            <a:ext cx="1828775"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a:solidFill>
                  <a:schemeClr val="tx1"/>
                </a:solidFill>
                <a:cs typeface="B Zar" panose="00000400000000000000" pitchFamily="2" charset="-78"/>
              </a:rPr>
              <a:t>میانگین</a:t>
            </a:r>
            <a:endParaRPr lang="en-US" b="1">
              <a:solidFill>
                <a:schemeClr val="tx1"/>
              </a:solidFill>
              <a:cs typeface="B Zar" panose="00000400000000000000" pitchFamily="2" charset="-78"/>
            </a:endParaRPr>
          </a:p>
        </p:txBody>
      </p:sp>
      <p:sp>
        <p:nvSpPr>
          <p:cNvPr id="29" name="Oval 28"/>
          <p:cNvSpPr/>
          <p:nvPr/>
        </p:nvSpPr>
        <p:spPr>
          <a:xfrm rot="20049836">
            <a:off x="3154160" y="5449210"/>
            <a:ext cx="1656761"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a:solidFill>
                  <a:schemeClr val="tx1"/>
                </a:solidFill>
                <a:cs typeface="B Zar" panose="00000400000000000000" pitchFamily="2" charset="-78"/>
              </a:rPr>
              <a:t>انحراف معیار</a:t>
            </a:r>
            <a:endParaRPr lang="en-US" b="1">
              <a:solidFill>
                <a:schemeClr val="tx1"/>
              </a:solidFill>
              <a:cs typeface="B Zar" panose="00000400000000000000" pitchFamily="2" charset="-78"/>
            </a:endParaRPr>
          </a:p>
        </p:txBody>
      </p:sp>
      <p:sp>
        <p:nvSpPr>
          <p:cNvPr id="31" name="Left Arrow 30"/>
          <p:cNvSpPr/>
          <p:nvPr/>
        </p:nvSpPr>
        <p:spPr>
          <a:xfrm rot="2650859">
            <a:off x="4276163" y="1732985"/>
            <a:ext cx="1887079" cy="294088"/>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2" name="Left Arrow 31"/>
          <p:cNvSpPr/>
          <p:nvPr/>
        </p:nvSpPr>
        <p:spPr>
          <a:xfrm rot="1417016">
            <a:off x="3215509" y="2385494"/>
            <a:ext cx="2276445" cy="335102"/>
          </a:xfrm>
          <a:prstGeom prst="leftArrow">
            <a:avLst>
              <a:gd name="adj1" fmla="val 43926"/>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3" name="Left Arrow 32"/>
          <p:cNvSpPr/>
          <p:nvPr/>
        </p:nvSpPr>
        <p:spPr>
          <a:xfrm>
            <a:off x="2642275" y="3125630"/>
            <a:ext cx="2635490" cy="348253"/>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4" name="Left Arrow 33"/>
          <p:cNvSpPr/>
          <p:nvPr/>
        </p:nvSpPr>
        <p:spPr>
          <a:xfrm rot="20350840">
            <a:off x="3074654" y="3963465"/>
            <a:ext cx="2396015" cy="349438"/>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5" name="Left Arrow 34"/>
          <p:cNvSpPr/>
          <p:nvPr/>
        </p:nvSpPr>
        <p:spPr>
          <a:xfrm rot="18914528">
            <a:off x="4190699" y="4697643"/>
            <a:ext cx="1929591" cy="290390"/>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6381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b="1">
                <a:cs typeface="B Zar" panose="00000400000000000000" pitchFamily="2" charset="-78"/>
              </a:rPr>
              <a:t>روش</a:t>
            </a:r>
            <a:r>
              <a:rPr lang="fa-IR" sz="3200" b="1"/>
              <a:t> </a:t>
            </a:r>
            <a:r>
              <a:rPr lang="en-US" sz="3200" b="1">
                <a:latin typeface="Times New Roman" panose="02020603050405020304" pitchFamily="18" charset="0"/>
                <a:cs typeface="Times New Roman" panose="02020603050405020304" pitchFamily="18" charset="0"/>
              </a:rPr>
              <a:t>ISDM</a:t>
            </a:r>
          </a:p>
        </p:txBody>
      </p:sp>
      <p:sp>
        <p:nvSpPr>
          <p:cNvPr id="3" name="Content Placeholder 2"/>
          <p:cNvSpPr>
            <a:spLocks noGrp="1"/>
          </p:cNvSpPr>
          <p:nvPr>
            <p:ph idx="1"/>
          </p:nvPr>
        </p:nvSpPr>
        <p:spPr>
          <a:xfrm>
            <a:off x="1626232" y="1560086"/>
            <a:ext cx="6698871" cy="3880773"/>
          </a:xfrm>
        </p:spPr>
        <p:txBody>
          <a:bodyPr/>
          <a:lstStyle/>
          <a:p>
            <a:pPr indent="180340" algn="just" rtl="1">
              <a:spcBef>
                <a:spcPts val="600"/>
              </a:spcBef>
              <a:spcAft>
                <a:spcPts val="600"/>
              </a:spcAft>
            </a:pPr>
            <a:r>
              <a:rPr lang="fa-IR">
                <a:cs typeface="B Zar" panose="00000400000000000000" pitchFamily="2" charset="-78"/>
              </a:rPr>
              <a:t>از این روش برای بررسی و گروه بندی امتیاز انسجام سازمانی و ظرفیت سازگاری بر اساس میانگین و انحراف معیار با استفاده از فرمول زیر استفاده شد: </a:t>
            </a:r>
            <a:endParaRPr lang="en-US"/>
          </a:p>
          <a:p>
            <a:pPr rtl="1"/>
            <a:endParaRPr lang="en-US"/>
          </a:p>
        </p:txBody>
      </p:sp>
      <p:pic>
        <p:nvPicPr>
          <p:cNvPr id="4" name="Picture 3"/>
          <p:cNvPicPr>
            <a:picLocks noChangeAspect="1"/>
          </p:cNvPicPr>
          <p:nvPr/>
        </p:nvPicPr>
        <p:blipFill>
          <a:blip r:embed="rId2"/>
          <a:stretch>
            <a:fillRect/>
          </a:stretch>
        </p:blipFill>
        <p:spPr>
          <a:xfrm>
            <a:off x="2098589" y="2518140"/>
            <a:ext cx="6513117" cy="2334978"/>
          </a:xfrm>
          <a:prstGeom prst="rect">
            <a:avLst/>
          </a:prstGeom>
        </p:spPr>
      </p:pic>
    </p:spTree>
    <p:extLst>
      <p:ext uri="{BB962C8B-B14F-4D97-AF65-F5344CB8AC3E}">
        <p14:creationId xmlns:p14="http://schemas.microsoft.com/office/powerpoint/2010/main" val="1110196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4" y="317310"/>
            <a:ext cx="8596668" cy="1320800"/>
          </a:xfrm>
        </p:spPr>
        <p:txBody>
          <a:bodyPr>
            <a:normAutofit/>
          </a:bodyPr>
          <a:lstStyle/>
          <a:p>
            <a:pPr algn="ctr" rtl="1"/>
            <a:r>
              <a:rPr lang="ar-SA" sz="2000" b="1">
                <a:solidFill>
                  <a:schemeClr val="tx1"/>
                </a:solidFill>
                <a:ea typeface="Calibri" panose="020F0502020204030204" pitchFamily="34" charset="0"/>
                <a:cs typeface="B Zar" panose="00000400000000000000" pitchFamily="2" charset="-78"/>
              </a:rPr>
              <a:t>گروه بندی انسجام سازمانی از نظر افراد مورد مطالعه</a:t>
            </a:r>
            <a:endParaRPr lang="en-US" sz="2000" b="1">
              <a:solidFill>
                <a:schemeClr val="tx1"/>
              </a:solidFill>
              <a:cs typeface="B Zar" panose="00000400000000000000" pitchFamily="2" charset="-78"/>
            </a:endParaRPr>
          </a:p>
        </p:txBody>
      </p:sp>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900" b="1" i="0" u="none" strike="noStrike" cap="none" normalizeH="0" baseline="0">
                <a:ln>
                  <a:noFill/>
                </a:ln>
                <a:solidFill>
                  <a:schemeClr val="tx1"/>
                </a:solidFill>
                <a:effectLst/>
                <a:latin typeface="B Zar" panose="00000400000000000000" pitchFamily="2" charset="-78"/>
                <a:ea typeface="Calibri" panose="020F0502020204030204" pitchFamily="34" charset="0"/>
              </a:rPr>
              <a:t>- </a:t>
            </a:r>
            <a:r>
              <a:rPr kumimoji="0" lang="ar-SA" sz="900" b="1" i="0" u="none" strike="noStrike" cap="none" normalizeH="0" baseline="0">
                <a:ln>
                  <a:noFill/>
                </a:ln>
                <a:solidFill>
                  <a:schemeClr val="tx1"/>
                </a:solidFill>
                <a:effectLst/>
                <a:latin typeface="Times New Roman Bold" panose="02020803070505020304" pitchFamily="18" charset="0"/>
                <a:ea typeface="Calibri" panose="020F0502020204030204" pitchFamily="34" charset="0"/>
                <a:cs typeface="B Zar" panose="00000400000000000000" pitchFamily="2" charset="-78"/>
              </a:rPr>
              <a:t>گروه بندی انسجام سازمانی از نظر افراد مورد مطالعه</a:t>
            </a:r>
            <a:endParaRPr kumimoji="0" lang="en-US" sz="900" b="1" i="0" u="none" strike="noStrike" cap="none" normalizeH="0" baseline="0">
              <a:ln>
                <a:noFill/>
              </a:ln>
              <a:solidFill>
                <a:schemeClr val="tx1"/>
              </a:solidFill>
              <a:effectLst/>
              <a:latin typeface="Times New Roman Bold" panose="020208030705050203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pic>
        <p:nvPicPr>
          <p:cNvPr id="8" name="Content Placeholder 7"/>
          <p:cNvPicPr>
            <a:picLocks noGrp="1" noChangeAspect="1"/>
          </p:cNvPicPr>
          <p:nvPr>
            <p:ph idx="1"/>
          </p:nvPr>
        </p:nvPicPr>
        <p:blipFill>
          <a:blip r:embed="rId2"/>
          <a:stretch>
            <a:fillRect/>
          </a:stretch>
        </p:blipFill>
        <p:spPr>
          <a:xfrm>
            <a:off x="3005055" y="894332"/>
            <a:ext cx="6181887" cy="1967955"/>
          </a:xfrm>
          <a:prstGeom prst="rect">
            <a:avLst/>
          </a:prstGeom>
          <a:ln w="88900" cap="sq" cmpd="thickThin">
            <a:solidFill>
              <a:srgbClr val="000000"/>
            </a:solidFill>
            <a:prstDash val="solid"/>
            <a:miter lim="800000"/>
          </a:ln>
          <a:effectLst>
            <a:innerShdw blurRad="76200">
              <a:srgbClr val="000000"/>
            </a:innerShdw>
          </a:effectLst>
        </p:spPr>
      </p:pic>
      <p:pic>
        <p:nvPicPr>
          <p:cNvPr id="9" name="Picture 8"/>
          <p:cNvPicPr>
            <a:picLocks noChangeAspect="1"/>
          </p:cNvPicPr>
          <p:nvPr/>
        </p:nvPicPr>
        <p:blipFill>
          <a:blip r:embed="rId3"/>
          <a:stretch>
            <a:fillRect/>
          </a:stretch>
        </p:blipFill>
        <p:spPr>
          <a:xfrm>
            <a:off x="636390" y="3643952"/>
            <a:ext cx="6569628" cy="2729553"/>
          </a:xfrm>
          <a:prstGeom prst="rect">
            <a:avLst/>
          </a:prstGeom>
          <a:ln w="88900" cap="sq" cmpd="thickThin">
            <a:solidFill>
              <a:srgbClr val="000000"/>
            </a:solidFill>
            <a:prstDash val="solid"/>
            <a:miter lim="800000"/>
          </a:ln>
          <a:effectLst>
            <a:innerShdw blurRad="76200">
              <a:srgbClr val="000000"/>
            </a:innerShdw>
          </a:effectLst>
        </p:spPr>
      </p:pic>
      <p:sp>
        <p:nvSpPr>
          <p:cNvPr id="10" name="Rectangle 9"/>
          <p:cNvSpPr/>
          <p:nvPr/>
        </p:nvSpPr>
        <p:spPr>
          <a:xfrm>
            <a:off x="1423525" y="3099364"/>
            <a:ext cx="5019323" cy="400110"/>
          </a:xfrm>
          <a:prstGeom prst="rect">
            <a:avLst/>
          </a:prstGeom>
        </p:spPr>
        <p:txBody>
          <a:bodyPr wrap="none">
            <a:spAutoFit/>
          </a:bodyPr>
          <a:lstStyle/>
          <a:p>
            <a:r>
              <a:rPr lang="ar-SA" sz="2000" b="1">
                <a:ea typeface="Calibri" panose="020F0502020204030204" pitchFamily="34" charset="0"/>
                <a:cs typeface="B Zar" panose="00000400000000000000" pitchFamily="2" charset="-78"/>
              </a:rPr>
              <a:t>گروه بندی ظرفیت سازگاری از نظر افراد مورد مطالعه</a:t>
            </a:r>
            <a:endParaRPr lang="en-US" sz="2000" b="1">
              <a:cs typeface="B Zar" panose="00000400000000000000" pitchFamily="2" charset="-78"/>
            </a:endParaRPr>
          </a:p>
        </p:txBody>
      </p:sp>
    </p:spTree>
    <p:extLst>
      <p:ext uri="{BB962C8B-B14F-4D97-AF65-F5344CB8AC3E}">
        <p14:creationId xmlns:p14="http://schemas.microsoft.com/office/powerpoint/2010/main" val="83027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ertical Scroll 7"/>
          <p:cNvSpPr/>
          <p:nvPr/>
        </p:nvSpPr>
        <p:spPr>
          <a:xfrm>
            <a:off x="1665026" y="1337479"/>
            <a:ext cx="6441743" cy="3753135"/>
          </a:xfrm>
          <a:prstGeom prst="verticalScroll">
            <a:avLst/>
          </a:prstGeom>
          <a:ln>
            <a:solidFill>
              <a:schemeClr val="tx1"/>
            </a:solidFill>
          </a:ln>
          <a:effectLst>
            <a:glow rad="63500">
              <a:schemeClr val="accent1">
                <a:satMod val="175000"/>
                <a:alpha val="40000"/>
              </a:schemeClr>
            </a:glow>
            <a:innerShdw blurRad="114300">
              <a:prstClr val="black"/>
            </a:innerShdw>
          </a:effectLst>
          <a:scene3d>
            <a:camera prst="obliqueTopLeft"/>
            <a:lightRig rig="threePt" dir="t"/>
          </a:scene3d>
        </p:spPr>
        <p:style>
          <a:lnRef idx="2">
            <a:schemeClr val="accent4"/>
          </a:lnRef>
          <a:fillRef idx="1">
            <a:schemeClr val="lt1"/>
          </a:fillRef>
          <a:effectRef idx="0">
            <a:schemeClr val="accent4"/>
          </a:effectRef>
          <a:fontRef idx="minor">
            <a:schemeClr val="dk1"/>
          </a:fontRef>
        </p:style>
        <p:txBody>
          <a:bodyPr rtlCol="0" anchor="ctr"/>
          <a:lstStyle/>
          <a:p>
            <a:pPr algn="ctr"/>
            <a:r>
              <a:rPr lang="fa-IR" sz="3200" b="1" i="1" spc="300">
                <a:effectLst>
                  <a:outerShdw blurRad="38100" dist="38100" dir="2700000" algn="tl">
                    <a:srgbClr val="000000">
                      <a:alpha val="43137"/>
                    </a:srgbClr>
                  </a:outerShdw>
                </a:effectLst>
                <a:latin typeface="Andalus" panose="02020603050405020304" pitchFamily="18" charset="-78"/>
                <a:cs typeface="B Zar" panose="00000400000000000000" pitchFamily="2" charset="-78"/>
              </a:rPr>
              <a:t>یافته های توصیفی و استنباطی</a:t>
            </a:r>
            <a:endParaRPr lang="en-US" sz="3200" b="1" i="1" spc="300">
              <a:effectLst>
                <a:outerShdw blurRad="38100" dist="38100" dir="2700000" algn="tl">
                  <a:srgbClr val="000000">
                    <a:alpha val="43137"/>
                  </a:srgbClr>
                </a:outerShdw>
              </a:effectLst>
              <a:latin typeface="Andalus" panose="02020603050405020304" pitchFamily="18" charset="-78"/>
              <a:cs typeface="B Zar" panose="00000400000000000000" pitchFamily="2" charset="-78"/>
            </a:endParaRPr>
          </a:p>
        </p:txBody>
      </p:sp>
    </p:spTree>
    <p:extLst>
      <p:ext uri="{BB962C8B-B14F-4D97-AF65-F5344CB8AC3E}">
        <p14:creationId xmlns:p14="http://schemas.microsoft.com/office/powerpoint/2010/main" val="4017201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9921873"/>
              </p:ext>
            </p:extLst>
          </p:nvPr>
        </p:nvGraphicFramePr>
        <p:xfrm>
          <a:off x="2879677" y="996287"/>
          <a:ext cx="6578221" cy="1863979"/>
        </p:xfrm>
        <a:graphic>
          <a:graphicData uri="http://schemas.openxmlformats.org/drawingml/2006/table">
            <a:tbl>
              <a:tblPr rtl="1" firstRow="1" firstCol="1" bandRow="1">
                <a:tableStyleId>{5C22544A-7EE6-4342-B048-85BDC9FD1C3A}</a:tableStyleId>
              </a:tblPr>
              <a:tblGrid>
                <a:gridCol w="2581408">
                  <a:extLst>
                    <a:ext uri="{9D8B030D-6E8A-4147-A177-3AD203B41FA5}">
                      <a16:colId xmlns:a16="http://schemas.microsoft.com/office/drawing/2014/main" val="20000"/>
                    </a:ext>
                  </a:extLst>
                </a:gridCol>
                <a:gridCol w="2061668">
                  <a:extLst>
                    <a:ext uri="{9D8B030D-6E8A-4147-A177-3AD203B41FA5}">
                      <a16:colId xmlns:a16="http://schemas.microsoft.com/office/drawing/2014/main" val="20001"/>
                    </a:ext>
                  </a:extLst>
                </a:gridCol>
                <a:gridCol w="1935145">
                  <a:extLst>
                    <a:ext uri="{9D8B030D-6E8A-4147-A177-3AD203B41FA5}">
                      <a16:colId xmlns:a16="http://schemas.microsoft.com/office/drawing/2014/main" val="20002"/>
                    </a:ext>
                  </a:extLst>
                </a:gridCol>
              </a:tblGrid>
              <a:tr h="454925">
                <a:tc>
                  <a:txBody>
                    <a:bodyPr/>
                    <a:lstStyle/>
                    <a:p>
                      <a:pPr marL="20955" algn="ctr" rtl="1">
                        <a:spcAft>
                          <a:spcPts val="0"/>
                        </a:spcAft>
                      </a:pPr>
                      <a:r>
                        <a:rPr lang="fa-IR" sz="2000" b="1">
                          <a:solidFill>
                            <a:schemeClr val="tx1"/>
                          </a:solidFill>
                          <a:effectLst/>
                          <a:cs typeface="B Zar" panose="00000400000000000000" pitchFamily="2" charset="-78"/>
                        </a:rPr>
                        <a:t>جنسیت</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فراوانی</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درصد</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extLst>
                  <a:ext uri="{0D108BD9-81ED-4DB2-BD59-A6C34878D82A}">
                    <a16:rowId xmlns:a16="http://schemas.microsoft.com/office/drawing/2014/main" val="10000"/>
                  </a:ext>
                </a:extLst>
              </a:tr>
              <a:tr h="350200">
                <a:tc>
                  <a:txBody>
                    <a:bodyPr/>
                    <a:lstStyle/>
                    <a:p>
                      <a:pPr algn="ctr" rtl="1">
                        <a:spcAft>
                          <a:spcPts val="0"/>
                        </a:spcAft>
                      </a:pPr>
                      <a:r>
                        <a:rPr lang="fa-IR" sz="2000" b="1">
                          <a:solidFill>
                            <a:schemeClr val="tx1"/>
                          </a:solidFill>
                          <a:effectLst/>
                          <a:cs typeface="B Zar" panose="00000400000000000000" pitchFamily="2" charset="-78"/>
                        </a:rPr>
                        <a:t>مرد</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47</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0">
                        <a:spcAft>
                          <a:spcPts val="0"/>
                        </a:spcAft>
                      </a:pPr>
                      <a:r>
                        <a:rPr lang="fa-IR" sz="2000" b="1">
                          <a:solidFill>
                            <a:schemeClr val="tx1"/>
                          </a:solidFill>
                          <a:effectLst/>
                          <a:latin typeface="+mn-lt"/>
                          <a:ea typeface="+mn-ea"/>
                          <a:cs typeface="B Zar" panose="00000400000000000000" pitchFamily="2" charset="-78"/>
                        </a:rPr>
                        <a:t>82/5</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extLst>
                  <a:ext uri="{0D108BD9-81ED-4DB2-BD59-A6C34878D82A}">
                    <a16:rowId xmlns:a16="http://schemas.microsoft.com/office/drawing/2014/main" val="10001"/>
                  </a:ext>
                </a:extLst>
              </a:tr>
              <a:tr h="529427">
                <a:tc>
                  <a:txBody>
                    <a:bodyPr/>
                    <a:lstStyle/>
                    <a:p>
                      <a:pPr algn="ctr" rtl="1">
                        <a:spcAft>
                          <a:spcPts val="0"/>
                        </a:spcAft>
                      </a:pPr>
                      <a:r>
                        <a:rPr lang="fa-IR" sz="2000" b="1">
                          <a:solidFill>
                            <a:schemeClr val="tx1"/>
                          </a:solidFill>
                          <a:effectLst/>
                          <a:cs typeface="B Zar" panose="00000400000000000000" pitchFamily="2" charset="-78"/>
                        </a:rPr>
                        <a:t>زن</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10</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latin typeface="+mn-lt"/>
                          <a:ea typeface="+mn-ea"/>
                          <a:cs typeface="B Zar" panose="00000400000000000000" pitchFamily="2" charset="-78"/>
                        </a:rPr>
                        <a:t>17/5</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extLst>
                  <a:ext uri="{0D108BD9-81ED-4DB2-BD59-A6C34878D82A}">
                    <a16:rowId xmlns:a16="http://schemas.microsoft.com/office/drawing/2014/main" val="10002"/>
                  </a:ext>
                </a:extLst>
              </a:tr>
              <a:tr h="529427">
                <a:tc>
                  <a:txBody>
                    <a:bodyPr/>
                    <a:lstStyle/>
                    <a:p>
                      <a:pPr algn="ctr" rtl="1">
                        <a:spcAft>
                          <a:spcPts val="0"/>
                        </a:spcAft>
                      </a:pPr>
                      <a:r>
                        <a:rPr lang="fa-IR" sz="2000" b="1">
                          <a:solidFill>
                            <a:schemeClr val="tx1"/>
                          </a:solidFill>
                          <a:effectLst/>
                          <a:cs typeface="B Zar" panose="00000400000000000000" pitchFamily="2" charset="-78"/>
                        </a:rPr>
                        <a:t>جمع</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57</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100</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extLst>
                  <a:ext uri="{0D108BD9-81ED-4DB2-BD59-A6C34878D82A}">
                    <a16:rowId xmlns:a16="http://schemas.microsoft.com/office/drawing/2014/main" val="10003"/>
                  </a:ext>
                </a:extLst>
              </a:tr>
            </a:tbl>
          </a:graphicData>
        </a:graphic>
      </p:graphicFrame>
      <p:sp>
        <p:nvSpPr>
          <p:cNvPr id="6" name="Rectangle 5"/>
          <p:cNvSpPr/>
          <p:nvPr/>
        </p:nvSpPr>
        <p:spPr>
          <a:xfrm>
            <a:off x="3331113" y="499576"/>
            <a:ext cx="5390866" cy="369332"/>
          </a:xfrm>
          <a:prstGeom prst="rect">
            <a:avLst/>
          </a:prstGeom>
        </p:spPr>
        <p:txBody>
          <a:bodyPr wrap="square">
            <a:spAutoFit/>
          </a:bodyPr>
          <a:lstStyle/>
          <a:p>
            <a:pPr algn="ctr" rtl="1"/>
            <a:r>
              <a:rPr lang="ar-SA" b="1">
                <a:ea typeface="Calibri" panose="020F0502020204030204" pitchFamily="34" charset="0"/>
                <a:cs typeface="B Zar" panose="00000400000000000000" pitchFamily="2" charset="-78"/>
              </a:rPr>
              <a:t>توزیع فراوانی و درصد افراد مورد مطالعه به تفکیک جنسیت</a:t>
            </a:r>
            <a:endParaRPr lang="en-US" b="1">
              <a:cs typeface="B Zar" panose="00000400000000000000" pitchFamily="2" charset="-78"/>
            </a:endParaRPr>
          </a:p>
        </p:txBody>
      </p:sp>
      <p:graphicFrame>
        <p:nvGraphicFramePr>
          <p:cNvPr id="10" name="Table 9"/>
          <p:cNvGraphicFramePr>
            <a:graphicFrameLocks noGrp="1"/>
          </p:cNvGraphicFramePr>
          <p:nvPr>
            <p:extLst>
              <p:ext uri="{D42A27DB-BD31-4B8C-83A1-F6EECF244321}">
                <p14:modId xmlns:p14="http://schemas.microsoft.com/office/powerpoint/2010/main" val="1813473997"/>
              </p:ext>
            </p:extLst>
          </p:nvPr>
        </p:nvGraphicFramePr>
        <p:xfrm>
          <a:off x="949769" y="3930556"/>
          <a:ext cx="6643960" cy="1978924"/>
        </p:xfrm>
        <a:graphic>
          <a:graphicData uri="http://schemas.openxmlformats.org/drawingml/2006/table">
            <a:tbl>
              <a:tblPr rtl="1" firstRow="1" firstCol="1" bandRow="1">
                <a:tableStyleId>{5C22544A-7EE6-4342-B048-85BDC9FD1C3A}</a:tableStyleId>
              </a:tblPr>
              <a:tblGrid>
                <a:gridCol w="2010623">
                  <a:extLst>
                    <a:ext uri="{9D8B030D-6E8A-4147-A177-3AD203B41FA5}">
                      <a16:colId xmlns:a16="http://schemas.microsoft.com/office/drawing/2014/main" val="20000"/>
                    </a:ext>
                  </a:extLst>
                </a:gridCol>
                <a:gridCol w="2377128">
                  <a:extLst>
                    <a:ext uri="{9D8B030D-6E8A-4147-A177-3AD203B41FA5}">
                      <a16:colId xmlns:a16="http://schemas.microsoft.com/office/drawing/2014/main" val="20001"/>
                    </a:ext>
                  </a:extLst>
                </a:gridCol>
                <a:gridCol w="2256209">
                  <a:extLst>
                    <a:ext uri="{9D8B030D-6E8A-4147-A177-3AD203B41FA5}">
                      <a16:colId xmlns:a16="http://schemas.microsoft.com/office/drawing/2014/main" val="20002"/>
                    </a:ext>
                  </a:extLst>
                </a:gridCol>
              </a:tblGrid>
              <a:tr h="494731">
                <a:tc>
                  <a:txBody>
                    <a:bodyPr/>
                    <a:lstStyle/>
                    <a:p>
                      <a:pPr algn="ctr" rtl="1">
                        <a:spcAft>
                          <a:spcPts val="0"/>
                        </a:spcAft>
                      </a:pPr>
                      <a:r>
                        <a:rPr lang="fa-IR" sz="2000" b="1">
                          <a:solidFill>
                            <a:schemeClr val="tx1"/>
                          </a:solidFill>
                          <a:effectLst/>
                          <a:cs typeface="B Zar" panose="00000400000000000000" pitchFamily="2" charset="-78"/>
                        </a:rPr>
                        <a:t>وضعیت تأهل</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فراوانی</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درصد</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extLst>
                  <a:ext uri="{0D108BD9-81ED-4DB2-BD59-A6C34878D82A}">
                    <a16:rowId xmlns:a16="http://schemas.microsoft.com/office/drawing/2014/main" val="10000"/>
                  </a:ext>
                </a:extLst>
              </a:tr>
              <a:tr h="494731">
                <a:tc>
                  <a:txBody>
                    <a:bodyPr/>
                    <a:lstStyle/>
                    <a:p>
                      <a:pPr algn="ctr" rtl="1">
                        <a:spcAft>
                          <a:spcPts val="0"/>
                        </a:spcAft>
                      </a:pPr>
                      <a:r>
                        <a:rPr lang="fa-IR" sz="2000" b="1">
                          <a:solidFill>
                            <a:schemeClr val="tx1"/>
                          </a:solidFill>
                          <a:effectLst/>
                          <a:cs typeface="B Zar" panose="00000400000000000000" pitchFamily="2" charset="-78"/>
                        </a:rPr>
                        <a:t>مجرد</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6</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latin typeface="+mn-lt"/>
                          <a:ea typeface="+mn-ea"/>
                          <a:cs typeface="B Zar" panose="00000400000000000000" pitchFamily="2" charset="-78"/>
                        </a:rPr>
                        <a:t>10/5</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extLst>
                  <a:ext uri="{0D108BD9-81ED-4DB2-BD59-A6C34878D82A}">
                    <a16:rowId xmlns:a16="http://schemas.microsoft.com/office/drawing/2014/main" val="10001"/>
                  </a:ext>
                </a:extLst>
              </a:tr>
              <a:tr h="494731">
                <a:tc>
                  <a:txBody>
                    <a:bodyPr/>
                    <a:lstStyle/>
                    <a:p>
                      <a:pPr algn="ctr" rtl="1">
                        <a:spcAft>
                          <a:spcPts val="0"/>
                        </a:spcAft>
                      </a:pPr>
                      <a:r>
                        <a:rPr lang="fa-IR" sz="2000" b="1">
                          <a:solidFill>
                            <a:schemeClr val="tx1"/>
                          </a:solidFill>
                          <a:effectLst/>
                          <a:cs typeface="B Zar" panose="00000400000000000000" pitchFamily="2" charset="-78"/>
                        </a:rPr>
                        <a:t>متأهل</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51</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latin typeface="+mn-lt"/>
                          <a:ea typeface="+mn-ea"/>
                          <a:cs typeface="B Zar" panose="00000400000000000000" pitchFamily="2" charset="-78"/>
                        </a:rPr>
                        <a:t>89/5</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extLst>
                  <a:ext uri="{0D108BD9-81ED-4DB2-BD59-A6C34878D82A}">
                    <a16:rowId xmlns:a16="http://schemas.microsoft.com/office/drawing/2014/main" val="10002"/>
                  </a:ext>
                </a:extLst>
              </a:tr>
              <a:tr h="494731">
                <a:tc>
                  <a:txBody>
                    <a:bodyPr/>
                    <a:lstStyle/>
                    <a:p>
                      <a:pPr algn="ctr" rtl="1">
                        <a:spcAft>
                          <a:spcPts val="0"/>
                        </a:spcAft>
                      </a:pPr>
                      <a:r>
                        <a:rPr lang="fa-IR" sz="2000" b="1">
                          <a:solidFill>
                            <a:schemeClr val="tx1"/>
                          </a:solidFill>
                          <a:effectLst/>
                          <a:cs typeface="B Zar" panose="00000400000000000000" pitchFamily="2" charset="-78"/>
                        </a:rPr>
                        <a:t>جمع</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57</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tc>
                  <a:txBody>
                    <a:bodyPr/>
                    <a:lstStyle/>
                    <a:p>
                      <a:pPr algn="ctr" rtl="1">
                        <a:spcAft>
                          <a:spcPts val="0"/>
                        </a:spcAft>
                      </a:pPr>
                      <a:r>
                        <a:rPr lang="fa-IR" sz="2000" b="1">
                          <a:solidFill>
                            <a:schemeClr val="tx1"/>
                          </a:solidFill>
                          <a:effectLst/>
                          <a:cs typeface="B Zar" panose="00000400000000000000" pitchFamily="2" charset="-78"/>
                        </a:rPr>
                        <a:t>100</a:t>
                      </a:r>
                      <a:endParaRPr lang="en-US" sz="2000" b="1">
                        <a:solidFill>
                          <a:schemeClr val="tx1"/>
                        </a:solidFill>
                        <a:effectLst/>
                        <a:latin typeface="Times New Roman" panose="02020603050405020304" pitchFamily="18" charset="0"/>
                        <a:ea typeface="SimSun" panose="02010600030101010101" pitchFamily="2" charset="-122"/>
                        <a:cs typeface="B Zar" panose="00000400000000000000" pitchFamily="2" charset="-78"/>
                      </a:endParaRPr>
                    </a:p>
                  </a:txBody>
                  <a:tcPr marL="68580" marR="68580" marT="0" marB="0"/>
                </a:tc>
                <a:extLst>
                  <a:ext uri="{0D108BD9-81ED-4DB2-BD59-A6C34878D82A}">
                    <a16:rowId xmlns:a16="http://schemas.microsoft.com/office/drawing/2014/main" val="10003"/>
                  </a:ext>
                </a:extLst>
              </a:tr>
            </a:tbl>
          </a:graphicData>
        </a:graphic>
      </p:graphicFrame>
      <p:sp>
        <p:nvSpPr>
          <p:cNvPr id="11" name="Rectangle 2"/>
          <p:cNvSpPr>
            <a:spLocks noChangeArrowheads="1"/>
          </p:cNvSpPr>
          <p:nvPr/>
        </p:nvSpPr>
        <p:spPr bwMode="auto">
          <a:xfrm>
            <a:off x="1487606" y="3497907"/>
            <a:ext cx="556828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a:ln>
                  <a:noFill/>
                </a:ln>
                <a:solidFill>
                  <a:schemeClr val="tx1"/>
                </a:solidFill>
                <a:effectLst/>
                <a:latin typeface="Times New Roman Bold" panose="02020803070505020304" pitchFamily="18" charset="0"/>
                <a:ea typeface="Calibri" panose="020F0502020204030204" pitchFamily="34" charset="0"/>
                <a:cs typeface="B Zar" panose="00000400000000000000" pitchFamily="2" charset="-78"/>
              </a:rPr>
              <a:t>توزیع فراوانی افراد مورد مطالعه بر حسب وضعیت تأهل</a:t>
            </a:r>
            <a:endParaRPr kumimoji="0" lang="en-US" b="1" i="0" u="none" strike="noStrike" cap="none" normalizeH="0" baseline="0">
              <a:ln>
                <a:noFill/>
              </a:ln>
              <a:solidFill>
                <a:schemeClr val="tx1"/>
              </a:solidFill>
              <a:effectLst/>
              <a:latin typeface="Times New Roman Bold" panose="02020803070505020304" pitchFamily="18" charset="0"/>
              <a:ea typeface="Times New Roman" panose="02020603050405020304" pitchFamily="18" charset="0"/>
              <a:cs typeface="B Zar" panose="00000400000000000000"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a:ln>
                <a:noFill/>
              </a:ln>
              <a:solidFill>
                <a:schemeClr val="tx1"/>
              </a:solidFill>
              <a:effectLst/>
              <a:latin typeface="Arial" panose="020B0604020202020204" pitchFamily="34" charset="0"/>
              <a:cs typeface="B Zar" panose="00000400000000000000" pitchFamily="2" charset="-78"/>
            </a:endParaRPr>
          </a:p>
        </p:txBody>
      </p:sp>
    </p:spTree>
    <p:extLst>
      <p:ext uri="{BB962C8B-B14F-4D97-AF65-F5344CB8AC3E}">
        <p14:creationId xmlns:p14="http://schemas.microsoft.com/office/powerpoint/2010/main" val="1045799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1091820" y="696038"/>
            <a:ext cx="7438030" cy="483130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6273034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487608" y="887104"/>
            <a:ext cx="6578220" cy="487225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979972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64776" y="1261661"/>
            <a:ext cx="7287904" cy="35832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44221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85681334"/>
              </p:ext>
            </p:extLst>
          </p:nvPr>
        </p:nvGraphicFramePr>
        <p:xfrm>
          <a:off x="677863" y="614149"/>
          <a:ext cx="8596312" cy="5291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9907062"/>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19368" y="1160060"/>
            <a:ext cx="7165074" cy="40806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3100349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2527111" y="723331"/>
            <a:ext cx="7137778" cy="5681667"/>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1856095" y="111993"/>
            <a:ext cx="7997588" cy="352031"/>
          </a:xfrm>
          <a:prstGeom prst="rect">
            <a:avLst/>
          </a:prstGeom>
        </p:spPr>
      </p:pic>
    </p:spTree>
    <p:extLst>
      <p:ext uri="{BB962C8B-B14F-4D97-AF65-F5344CB8AC3E}">
        <p14:creationId xmlns:p14="http://schemas.microsoft.com/office/powerpoint/2010/main" val="13318282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87354" y="518615"/>
            <a:ext cx="7438031" cy="5782718"/>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866703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4" name="Rectangle 3"/>
          <p:cNvSpPr/>
          <p:nvPr/>
        </p:nvSpPr>
        <p:spPr>
          <a:xfrm>
            <a:off x="0" y="0"/>
            <a:ext cx="12191999" cy="685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a:off x="2278812" y="0"/>
            <a:ext cx="7334124" cy="68220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432762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46913" y="368491"/>
            <a:ext cx="5868537" cy="6114196"/>
          </a:xfrm>
          <a:prstGeom prst="rect">
            <a:avLst/>
          </a:prstGeom>
          <a:ln w="88900" cap="sq" cmpd="thickThin">
            <a:solidFill>
              <a:schemeClr val="tx1"/>
            </a:solidFill>
            <a:prstDash val="solid"/>
            <a:miter lim="800000"/>
          </a:ln>
          <a:effectLst>
            <a:innerShdw blurRad="76200">
              <a:srgbClr val="000000"/>
            </a:innerShdw>
          </a:effectLst>
        </p:spPr>
      </p:pic>
    </p:spTree>
    <p:extLst>
      <p:ext uri="{BB962C8B-B14F-4D97-AF65-F5344CB8AC3E}">
        <p14:creationId xmlns:p14="http://schemas.microsoft.com/office/powerpoint/2010/main" val="3068009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13152" y="2463715"/>
            <a:ext cx="6196868" cy="3370997"/>
          </a:xfrm>
          <a:prstGeom prst="rect">
            <a:avLst/>
          </a:prstGeom>
          <a:ln w="88900" cap="sq" cmpd="thickThin">
            <a:solidFill>
              <a:schemeClr val="tx2"/>
            </a:solidFill>
            <a:prstDash val="solid"/>
            <a:miter lim="800000"/>
          </a:ln>
          <a:effectLst>
            <a:innerShdw blurRad="76200">
              <a:srgbClr val="000000"/>
            </a:innerShdw>
          </a:effectLst>
        </p:spPr>
      </p:pic>
      <p:sp>
        <p:nvSpPr>
          <p:cNvPr id="5" name="Rectangle 4"/>
          <p:cNvSpPr/>
          <p:nvPr/>
        </p:nvSpPr>
        <p:spPr>
          <a:xfrm>
            <a:off x="1863586" y="908545"/>
            <a:ext cx="6096000" cy="1200329"/>
          </a:xfrm>
          <a:prstGeom prst="rect">
            <a:avLst/>
          </a:prstGeom>
        </p:spPr>
        <p:txBody>
          <a:bodyPr>
            <a:spAutoFit/>
          </a:bodyPr>
          <a:lstStyle/>
          <a:p>
            <a:pPr algn="just" rtl="1"/>
            <a:r>
              <a:rPr lang="fa-IR">
                <a:latin typeface="Calibri" panose="020F0502020204030204" pitchFamily="34" charset="0"/>
                <a:ea typeface="Calibri" panose="020F0502020204030204" pitchFamily="34" charset="0"/>
                <a:cs typeface="B Zar" panose="00000400000000000000" pitchFamily="2" charset="-78"/>
              </a:rPr>
              <a:t>به منظور مقایسه ابعاد انسجام سازمانی از آزمون فریدمن استفاده شد. با توجه به سطح معنی داری می‌توان نتیجه گرفت که ابعاد انسجام سازمانی رتبه‌های یکسانی ندارند و از اهمیت متفاوتی برخوردار هستند. با توجه به میانگین رتبه‌ای فریدمن، اهمیت انسجام ابزاری بیشتر از انسجام عاطفی می‌باشد.</a:t>
            </a:r>
            <a:endParaRPr lang="en-US"/>
          </a:p>
        </p:txBody>
      </p:sp>
    </p:spTree>
    <p:extLst>
      <p:ext uri="{BB962C8B-B14F-4D97-AF65-F5344CB8AC3E}">
        <p14:creationId xmlns:p14="http://schemas.microsoft.com/office/powerpoint/2010/main" val="4072824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738" y="677839"/>
            <a:ext cx="6749166" cy="1320800"/>
          </a:xfrm>
        </p:spPr>
        <p:txBody>
          <a:bodyPr>
            <a:normAutofit/>
          </a:bodyPr>
          <a:lstStyle/>
          <a:p>
            <a:pPr algn="just" rtl="1"/>
            <a:r>
              <a:rPr lang="fa-IR" sz="1800">
                <a:solidFill>
                  <a:schemeClr val="tx1"/>
                </a:solidFill>
                <a:latin typeface="Calibri" panose="020F0502020204030204" pitchFamily="34" charset="0"/>
                <a:ea typeface="Calibri" panose="020F0502020204030204" pitchFamily="34" charset="0"/>
                <a:cs typeface="B Zar" panose="00000400000000000000" pitchFamily="2" charset="-78"/>
              </a:rPr>
              <a:t>به منظور مقایسه ابعاد ظرفیت سازگاری از آزمون فریدمن استفاده شد. با توجه به سطح معنی داری می‌توان نتیجه گرفت که ابعاد ظرفیت سازگاری رتبه‌های یکسانی ندارند و از اهمیت متفاوتی برخوردار هستند. با توجه به میانگین رتبه‌ای، اهمیت ظرفیت یادگیری بیشتر از سایر ابعاد می‌باشد.</a:t>
            </a:r>
            <a:endParaRPr lang="en-US" sz="1800">
              <a:solidFill>
                <a:schemeClr val="tx1"/>
              </a:solidFill>
            </a:endParaRPr>
          </a:p>
        </p:txBody>
      </p:sp>
      <p:pic>
        <p:nvPicPr>
          <p:cNvPr id="4" name="Content Placeholder 3"/>
          <p:cNvPicPr>
            <a:picLocks noGrp="1" noChangeAspect="1"/>
          </p:cNvPicPr>
          <p:nvPr>
            <p:ph idx="1"/>
          </p:nvPr>
        </p:nvPicPr>
        <p:blipFill>
          <a:blip r:embed="rId2"/>
          <a:stretch>
            <a:fillRect/>
          </a:stretch>
        </p:blipFill>
        <p:spPr>
          <a:xfrm>
            <a:off x="1413602" y="1998639"/>
            <a:ext cx="6878472" cy="3753135"/>
          </a:xfrm>
          <a:prstGeom prst="rect">
            <a:avLst/>
          </a:prstGeom>
          <a:ln w="88900" cap="sq" cmpd="thickThin">
            <a:solidFill>
              <a:schemeClr val="bg2">
                <a:lumMod val="50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val="1687279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cene3d>
            <a:camera prst="obliqueTopRight"/>
            <a:lightRig rig="threePt" dir="t"/>
          </a:scene3d>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a:p>
            <a:pPr algn="ctr" rtl="1"/>
            <a:r>
              <a:rPr lang="fa-IR" sz="9600" b="1" i="1">
                <a:solidFill>
                  <a:srgbClr val="FFFF00"/>
                </a:solidFill>
                <a:effectLst>
                  <a:outerShdw blurRad="38100" dist="38100" dir="2700000" algn="tl">
                    <a:srgbClr val="000000">
                      <a:alpha val="43137"/>
                    </a:srgbClr>
                  </a:outerShdw>
                </a:effectLst>
                <a:cs typeface="B Zar" panose="00000400000000000000" pitchFamily="2" charset="-78"/>
              </a:rPr>
              <a:t>آمار استنباطی</a:t>
            </a:r>
            <a:endParaRPr lang="en-US" sz="9600" b="1" i="1">
              <a:solidFill>
                <a:srgbClr val="FFFF00"/>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val="33137682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64253" y="2774273"/>
            <a:ext cx="6222830" cy="2316342"/>
          </a:xfrm>
          <a:prstGeom prst="roundRect">
            <a:avLst>
              <a:gd name="adj" fmla="val 8594"/>
            </a:avLst>
          </a:prstGeom>
          <a:solidFill>
            <a:srgbClr val="FFFFFF">
              <a:shade val="85000"/>
            </a:srgbClr>
          </a:solidFill>
          <a:ln>
            <a:solidFill>
              <a:schemeClr val="bg2">
                <a:lumMod val="10000"/>
              </a:schemeClr>
            </a:solidFill>
          </a:ln>
          <a:effectLst>
            <a:reflection blurRad="12700" stA="38000" endPos="28000" dist="5000" dir="5400000" sy="-100000" algn="bl" rotWithShape="0"/>
          </a:effectLst>
        </p:spPr>
      </p:pic>
      <p:sp>
        <p:nvSpPr>
          <p:cNvPr id="5" name="Rectangle 4"/>
          <p:cNvSpPr/>
          <p:nvPr/>
        </p:nvSpPr>
        <p:spPr>
          <a:xfrm>
            <a:off x="1864253" y="1126909"/>
            <a:ext cx="6222830" cy="1477328"/>
          </a:xfrm>
          <a:prstGeom prst="rect">
            <a:avLst/>
          </a:prstGeom>
        </p:spPr>
        <p:txBody>
          <a:bodyPr wrap="square">
            <a:spAutoFit/>
          </a:bodyPr>
          <a:lstStyle/>
          <a:p>
            <a:pPr algn="just" rtl="1"/>
            <a:r>
              <a:rPr lang="fa-IR">
                <a:latin typeface="Times New Roman" panose="02020603050405020304" pitchFamily="18" charset="0"/>
                <a:ea typeface="Calibri" panose="020F0502020204030204" pitchFamily="34" charset="0"/>
                <a:cs typeface="B Zar" panose="00000400000000000000" pitchFamily="2" charset="-78"/>
              </a:rPr>
              <a:t>با توجه به ضریب همبستگی و سطح معنی داری بدست آمده می‌توان نتیجه گرفت که بین انسجام سازمانی و ظرفیت سازگاری شبکه سازمان‌های درگیر در مدیریت آب کشاورزی در شهرستان گرگان، رابطه مثبت و معنی داری وجود دارد و این ارتباط قوی می‌‌باشد. این بدین معنی است که با افزایش انسجام سازمانی، ظرفیت سازگاری افزایش می‌یابد و بر عکس.</a:t>
            </a:r>
            <a:endParaRPr lang="en-US"/>
          </a:p>
        </p:txBody>
      </p:sp>
    </p:spTree>
    <p:extLst>
      <p:ext uri="{BB962C8B-B14F-4D97-AF65-F5344CB8AC3E}">
        <p14:creationId xmlns:p14="http://schemas.microsoft.com/office/powerpoint/2010/main" val="18770297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69743" y="2511188"/>
            <a:ext cx="6591869" cy="3196339"/>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5" name="Rectangle 4"/>
          <p:cNvSpPr/>
          <p:nvPr/>
        </p:nvSpPr>
        <p:spPr>
          <a:xfrm>
            <a:off x="2117677" y="881250"/>
            <a:ext cx="6096000" cy="1323439"/>
          </a:xfrm>
          <a:prstGeom prst="rect">
            <a:avLst/>
          </a:prstGeom>
        </p:spPr>
        <p:txBody>
          <a:bodyPr>
            <a:spAutoFit/>
          </a:bodyPr>
          <a:lstStyle/>
          <a:p>
            <a:pPr algn="just" rtl="1"/>
            <a:r>
              <a:rPr lang="fa-IR" sz="2000">
                <a:latin typeface="Times New Roman" panose="02020603050405020304" pitchFamily="18" charset="0"/>
                <a:ea typeface="Calibri" panose="020F0502020204030204" pitchFamily="34" charset="0"/>
                <a:cs typeface="B Zar" panose="00000400000000000000" pitchFamily="2" charset="-78"/>
              </a:rPr>
              <a:t>با توجه به ضریب همبستگی و سطح معنی داری بدست آمده می‌توان نتیجه گرفت که بین انسجام سازمانی و ابعاد ظرفیت سازگاری رابطه مثبت و معنی داری وجود دارد و این ارتباط متوسط تا قوی می‌باشد. به بیان دیگر، با افزایش انسجام سازمانی، ابعاد ظرفیت سازگاری افزایش می‌یابد و بالعکس.</a:t>
            </a:r>
            <a:endParaRPr lang="en-US" sz="2000"/>
          </a:p>
        </p:txBody>
      </p:sp>
    </p:spTree>
    <p:extLst>
      <p:ext uri="{BB962C8B-B14F-4D97-AF65-F5344CB8AC3E}">
        <p14:creationId xmlns:p14="http://schemas.microsoft.com/office/powerpoint/2010/main" val="621705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9093" y="2019869"/>
            <a:ext cx="6886353" cy="3712191"/>
          </a:xfrm>
          <a:ln/>
          <a:effectLst>
            <a:glow rad="101600">
              <a:schemeClr val="accent2">
                <a:satMod val="175000"/>
                <a:alpha val="40000"/>
              </a:schemeClr>
            </a:glow>
          </a:effectLst>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sz="2000">
                <a:solidFill>
                  <a:schemeClr val="tx1"/>
                </a:solidFill>
                <a:latin typeface="Bodoni MT" panose="02070603080606020203" pitchFamily="18" charset="0"/>
                <a:ea typeface="Calibri" panose="020F0502020204030204" pitchFamily="34" charset="0"/>
                <a:cs typeface="B Zar" panose="00000400000000000000" pitchFamily="2" charset="-78"/>
              </a:rPr>
              <a:t>بخش کشاورزی بزرگ ترین مصرف کننده آب در جهان و ایران است. از آنجا که ایران کشوری با محدودیت منابع آب </a:t>
            </a:r>
            <a:r>
              <a:rPr lang="fa-IR" sz="2000" noProof="1">
                <a:solidFill>
                  <a:schemeClr val="tx1"/>
                </a:solidFill>
                <a:latin typeface="Bodoni MT" panose="02070603080606020203" pitchFamily="18" charset="0"/>
                <a:ea typeface="Calibri" panose="020F0502020204030204" pitchFamily="34" charset="0"/>
                <a:cs typeface="B Zar" panose="00000400000000000000" pitchFamily="2" charset="-78"/>
              </a:rPr>
              <a:t>می‌باشد، </a:t>
            </a:r>
            <a:r>
              <a:rPr lang="fa-IR" sz="2000">
                <a:solidFill>
                  <a:schemeClr val="tx1"/>
                </a:solidFill>
                <a:latin typeface="Bodoni MT" panose="02070603080606020203" pitchFamily="18" charset="0"/>
                <a:ea typeface="Calibri" panose="020F0502020204030204" pitchFamily="34" charset="0"/>
                <a:cs typeface="B Zar" panose="00000400000000000000" pitchFamily="2" charset="-78"/>
              </a:rPr>
              <a:t>ضروری است که برای مدیریت بهینه منابع آب برنامه ریزی شود</a:t>
            </a:r>
            <a:r>
              <a:rPr lang="fa-IR" sz="2000" noProof="1">
                <a:solidFill>
                  <a:schemeClr val="tx1"/>
                </a:solidFill>
                <a:latin typeface="Bodoni MT" panose="02070603080606020203" pitchFamily="18" charset="0"/>
                <a:ea typeface="Calibri" panose="020F0502020204030204" pitchFamily="34" charset="0"/>
                <a:cs typeface="B Zar" panose="00000400000000000000" pitchFamily="2" charset="-78"/>
              </a:rPr>
              <a:t>. یکی از چالش‌های اصلی در زمینه منابع آب، مدیریت ضعیف و بهره برداری بی رویه از این منابع است. بسیاری از مسائل و چالش‌ها در جامعه وجود دارند که حل و مدیریت آن‌ها از توان یک سازمان خارج است و اجباراً لازم است چندین سازمان و نهاد با هم همکاری داشته باشند تا بتوانند در مورد آن‌ها اقدام کنند.همچنین نهادها در برخورد با موضوعات گسترده، با توجه به مأموریت و رویه‌های خود با موضوع برخورد می‌کنند. این امر از سوی چندین نهاد در یک نظام باعث تداخل و تضاد دیدگاه‌ها و منافع نهادها و افراد عمل کننده در داخل نهادها می‌شود. این مسئله‌ای است که در کشور ما در مورد مدیریت منابع آب به وجود آمده و هیچ کدام از نهادهای درگیر این موضوع کلان، با توجه به ویژگی‌های بخشی نگر خود دید کلان ندارند و بحران آب برای آنها اولویت ندارد.. </a:t>
            </a:r>
            <a:endParaRPr lang="fa-IR" sz="2000" noProof="1">
              <a:solidFill>
                <a:schemeClr val="tx1"/>
              </a:solidFill>
              <a:latin typeface="Bodoni MT" panose="02070603080606020203" pitchFamily="18" charset="0"/>
              <a:cs typeface="B Zar" panose="00000400000000000000" pitchFamily="2" charset="-78"/>
            </a:endParaRPr>
          </a:p>
        </p:txBody>
      </p:sp>
      <p:sp>
        <p:nvSpPr>
          <p:cNvPr id="4" name="Flowchart: Predefined Process 3"/>
          <p:cNvSpPr/>
          <p:nvPr/>
        </p:nvSpPr>
        <p:spPr>
          <a:xfrm>
            <a:off x="3542652" y="758034"/>
            <a:ext cx="2866030" cy="612648"/>
          </a:xfrm>
          <a:prstGeom prst="flowChartPredefinedProcess">
            <a:avLst/>
          </a:prstGeom>
          <a:effectLst>
            <a:outerShdw blurRad="38100" dist="25400" dir="5400000" rotWithShape="0">
              <a:srgbClr val="000000">
                <a:alpha val="35000"/>
              </a:srgbClr>
            </a:outerShdw>
            <a:reflection blurRad="6350" stA="50000" endA="300" endPos="38500" dist="50800" dir="5400000" sy="-100000" algn="bl" rotWithShape="0"/>
          </a:effectLst>
          <a:scene3d>
            <a:camera prst="perspectiveRelaxedModerately"/>
            <a:lightRig rig="threePt" dir="t"/>
          </a:scene3d>
          <a:sp3d>
            <a:bevelT w="152400" h="50800" prst="softRound"/>
          </a:sp3d>
        </p:spPr>
        <p:style>
          <a:lnRef idx="1">
            <a:schemeClr val="accent3"/>
          </a:lnRef>
          <a:fillRef idx="3">
            <a:schemeClr val="accent3"/>
          </a:fillRef>
          <a:effectRef idx="2">
            <a:schemeClr val="accent3"/>
          </a:effectRef>
          <a:fontRef idx="minor">
            <a:schemeClr val="lt1"/>
          </a:fontRef>
        </p:style>
        <p:txBody>
          <a:bodyPr rtlCol="0" anchor="ctr"/>
          <a:lstStyle/>
          <a:p>
            <a:pPr algn="ctr"/>
            <a:r>
              <a:rPr lang="fa-IR" sz="3200" b="1">
                <a:solidFill>
                  <a:schemeClr val="tx1"/>
                </a:solidFill>
                <a:cs typeface="B Zar" panose="00000400000000000000" pitchFamily="2" charset="-78"/>
              </a:rPr>
              <a:t>بیان مسئله</a:t>
            </a:r>
            <a:endParaRPr lang="en-US" sz="3200" b="1">
              <a:solidFill>
                <a:schemeClr val="tx1"/>
              </a:solidFill>
              <a:cs typeface="B Zar" panose="00000400000000000000" pitchFamily="2" charset="-78"/>
            </a:endParaRPr>
          </a:p>
        </p:txBody>
      </p:sp>
    </p:spTree>
    <p:extLst>
      <p:ext uri="{BB962C8B-B14F-4D97-AF65-F5344CB8AC3E}">
        <p14:creationId xmlns:p14="http://schemas.microsoft.com/office/powerpoint/2010/main" val="2058589813"/>
      </p:ext>
    </p:extLst>
  </p:cSld>
  <p:clrMapOvr>
    <a:masterClrMapping/>
  </p:clrMapOvr>
  <p:transition spd="slow">
    <p:push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29098" y="2197291"/>
            <a:ext cx="6639435" cy="3575712"/>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5" name="Rectangle 4"/>
          <p:cNvSpPr/>
          <p:nvPr/>
        </p:nvSpPr>
        <p:spPr>
          <a:xfrm>
            <a:off x="1800815" y="686980"/>
            <a:ext cx="6096000" cy="1323439"/>
          </a:xfrm>
          <a:prstGeom prst="rect">
            <a:avLst/>
          </a:prstGeom>
        </p:spPr>
        <p:txBody>
          <a:bodyPr>
            <a:spAutoFit/>
          </a:bodyPr>
          <a:lstStyle/>
          <a:p>
            <a:pPr algn="just" rtl="1"/>
            <a:r>
              <a:rPr lang="fa-IR" sz="2000">
                <a:latin typeface="Times New Roman" panose="02020603050405020304" pitchFamily="18" charset="0"/>
                <a:ea typeface="Calibri" panose="020F0502020204030204" pitchFamily="34" charset="0"/>
                <a:cs typeface="B Zar" panose="00000400000000000000" pitchFamily="2" charset="-78"/>
              </a:rPr>
              <a:t>. با توجه به ضریب همبستگی و سطح معنی داری بدست آمده می‌توان نتیجه گرفت که بین ویژگی‌های فردی و شغلی افراد مورد مطالعه و دیدگاه آن‌ها نسبت به انسجام سازمانی ارتباط معنی داری وجود ندارد و این متغیرها از یکدیگر مستقل هستند.</a:t>
            </a:r>
            <a:endParaRPr lang="en-US" sz="2000"/>
          </a:p>
        </p:txBody>
      </p:sp>
    </p:spTree>
    <p:extLst>
      <p:ext uri="{BB962C8B-B14F-4D97-AF65-F5344CB8AC3E}">
        <p14:creationId xmlns:p14="http://schemas.microsoft.com/office/powerpoint/2010/main" val="42894846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927668" y="2542682"/>
            <a:ext cx="5976579" cy="2916423"/>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5" name="Rectangle 4"/>
          <p:cNvSpPr/>
          <p:nvPr/>
        </p:nvSpPr>
        <p:spPr>
          <a:xfrm>
            <a:off x="1808247" y="1096413"/>
            <a:ext cx="6096000" cy="1323439"/>
          </a:xfrm>
          <a:prstGeom prst="rect">
            <a:avLst/>
          </a:prstGeom>
        </p:spPr>
        <p:txBody>
          <a:bodyPr>
            <a:spAutoFit/>
          </a:bodyPr>
          <a:lstStyle/>
          <a:p>
            <a:pPr algn="just" rtl="1"/>
            <a:r>
              <a:rPr lang="fa-IR" sz="2000">
                <a:latin typeface="Times New Roman" panose="02020603050405020304" pitchFamily="18" charset="0"/>
                <a:ea typeface="Calibri" panose="020F0502020204030204" pitchFamily="34" charset="0"/>
                <a:cs typeface="B Zar" panose="00000400000000000000" pitchFamily="2" charset="-78"/>
              </a:rPr>
              <a:t>با توجه به ضریب همبستگی و سطح معنی داری بدست آمده می‌توان نتیجه گرفت که بین ویژگی‌های فردی و شغلی افراد مورد مطالعه و دیدگاه آن‌ها نسبت به ظرفیت سازگاری رابطه معنی داری وجود ندارد و این متغیرها مستقل از یکدیگر هستند.</a:t>
            </a:r>
            <a:endParaRPr lang="en-US" sz="2000"/>
          </a:p>
        </p:txBody>
      </p:sp>
    </p:spTree>
    <p:extLst>
      <p:ext uri="{BB962C8B-B14F-4D97-AF65-F5344CB8AC3E}">
        <p14:creationId xmlns:p14="http://schemas.microsoft.com/office/powerpoint/2010/main" val="41345595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28299" y="272955"/>
            <a:ext cx="6946710" cy="5459104"/>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pic>
        <p:nvPicPr>
          <p:cNvPr id="5" name="Picture 4"/>
          <p:cNvPicPr>
            <a:picLocks noChangeAspect="1"/>
          </p:cNvPicPr>
          <p:nvPr/>
        </p:nvPicPr>
        <p:blipFill>
          <a:blip r:embed="rId3"/>
          <a:stretch>
            <a:fillRect/>
          </a:stretch>
        </p:blipFill>
        <p:spPr>
          <a:xfrm>
            <a:off x="1228299" y="5312644"/>
            <a:ext cx="6946710" cy="1408878"/>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25592836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04668" y="2653732"/>
            <a:ext cx="6519000" cy="3610591"/>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5" name="Rectangle 4"/>
          <p:cNvSpPr/>
          <p:nvPr/>
        </p:nvSpPr>
        <p:spPr>
          <a:xfrm>
            <a:off x="1716168" y="898098"/>
            <a:ext cx="6096000" cy="1477328"/>
          </a:xfrm>
          <a:prstGeom prst="rect">
            <a:avLst/>
          </a:prstGeom>
        </p:spPr>
        <p:txBody>
          <a:bodyPr>
            <a:spAutoFit/>
          </a:bodyPr>
          <a:lstStyle/>
          <a:p>
            <a:pPr algn="just" rtl="1"/>
            <a:r>
              <a:rPr lang="fa-IR">
                <a:latin typeface="Times New Roman" panose="02020603050405020304" pitchFamily="18" charset="0"/>
                <a:ea typeface="Calibri" panose="020F0502020204030204" pitchFamily="34" charset="0"/>
                <a:cs typeface="B Zar" panose="00000400000000000000" pitchFamily="2" charset="-78"/>
              </a:rPr>
              <a:t>به منظور بررسی و مقایسه انسجام سازمانی شبکه سازمانی مدیریت آب استان گلستان با توجه به سطح تحصیلات، افراد مورد مطالعه در سه گروه لیسانس، فوق لیسانس و دکترا دسته بندی شدند. برای مقایسه آن‌ها از آزمون کروسکال-والیس استفاده شد. با توجه به یافته‌های می‌توان نتیجه گرفت که دیدگاه افراد مورد مطالعه درباره انسجام سازمانی تفاوت معنی‌‌داری در بین گروه‌‌های سه‌‌گانه از نظر سطح تحصیلات ندارد. </a:t>
            </a:r>
            <a:endParaRPr lang="en-US"/>
          </a:p>
        </p:txBody>
      </p:sp>
    </p:spTree>
    <p:extLst>
      <p:ext uri="{BB962C8B-B14F-4D97-AF65-F5344CB8AC3E}">
        <p14:creationId xmlns:p14="http://schemas.microsoft.com/office/powerpoint/2010/main" val="1900848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23582" y="1624083"/>
            <a:ext cx="7096836" cy="4940490"/>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6" name="Rectangle 5"/>
          <p:cNvSpPr/>
          <p:nvPr/>
        </p:nvSpPr>
        <p:spPr>
          <a:xfrm>
            <a:off x="1023582" y="505922"/>
            <a:ext cx="7042245" cy="830997"/>
          </a:xfrm>
          <a:prstGeom prst="rect">
            <a:avLst/>
          </a:prstGeom>
        </p:spPr>
        <p:txBody>
          <a:bodyPr wrap="square">
            <a:spAutoFit/>
          </a:bodyPr>
          <a:lstStyle/>
          <a:p>
            <a:pPr algn="just" rtl="1"/>
            <a:r>
              <a:rPr lang="fa-IR" sz="1600">
                <a:latin typeface="Times New Roman" panose="02020603050405020304" pitchFamily="18" charset="0"/>
                <a:ea typeface="Calibri" panose="020F0502020204030204" pitchFamily="34" charset="0"/>
                <a:cs typeface="B Zar" panose="00000400000000000000" pitchFamily="2" charset="-78"/>
              </a:rPr>
              <a:t>به منظور بررسی و مقایسه ظرفیت سازگاری شبکه سازمانی مدیریت آب استان گلستان با توجه به ویژگی‌های فردی و شغلی، افراد مورد مطالعه از آزمون من ویتنی استفاده شد. با توجه به نتایج بدست آمده می‌توان نتیجه گرفت که تفاوت معنی داری بین دیدگاه افراد درباره ظرفیت سازگاری با توجه به ویژگی‌های فردی و شغلی آنان وجود ندارد </a:t>
            </a:r>
            <a:endParaRPr lang="en-US" sz="1600"/>
          </a:p>
        </p:txBody>
      </p:sp>
    </p:spTree>
    <p:extLst>
      <p:ext uri="{BB962C8B-B14F-4D97-AF65-F5344CB8AC3E}">
        <p14:creationId xmlns:p14="http://schemas.microsoft.com/office/powerpoint/2010/main" val="38400473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01003" y="818866"/>
            <a:ext cx="7008911" cy="4913194"/>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1956056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424" y="713926"/>
            <a:ext cx="7254134" cy="3880773"/>
          </a:xfrm>
        </p:spPr>
        <p:txBody>
          <a:bodyPr/>
          <a:lstStyle/>
          <a:p>
            <a:pPr algn="just" rtl="1"/>
            <a:r>
              <a:rPr lang="fa-IR">
                <a:latin typeface="Times New Roman" panose="02020603050405020304" pitchFamily="18" charset="0"/>
                <a:ea typeface="Calibri" panose="020F0502020204030204" pitchFamily="34" charset="0"/>
                <a:cs typeface="B Zar" panose="00000400000000000000" pitchFamily="2" charset="-78"/>
              </a:rPr>
              <a:t>به منظور بررسی و مقایسه ظرفیت سازگاری شبکه سازمانی مدیریت آب استان گلستان با توجه به سطح تحصیلات، افراد مورد مطالعه در سه گروه لیسانس، فوق لیسانس و دکترا دسته بندی شدند. برای مقایسه آن‌ها از آزمون کروسکال- والیس استفاده شد. با توجه به یافته‌های حاصل از آزمون می‌توان نتیجه گرفت که تفاوت معنی داری بین دیدگاه افراد درباره ظرفیت سازگاری با توجه به سطح تحصیلات آنان وجود ندارد.</a:t>
            </a:r>
            <a:endParaRPr lang="en-US"/>
          </a:p>
        </p:txBody>
      </p:sp>
      <p:pic>
        <p:nvPicPr>
          <p:cNvPr id="4" name="Picture 3"/>
          <p:cNvPicPr>
            <a:picLocks noChangeAspect="1"/>
          </p:cNvPicPr>
          <p:nvPr/>
        </p:nvPicPr>
        <p:blipFill>
          <a:blip r:embed="rId2"/>
          <a:stretch>
            <a:fillRect/>
          </a:stretch>
        </p:blipFill>
        <p:spPr>
          <a:xfrm>
            <a:off x="1514902" y="2654312"/>
            <a:ext cx="6717833" cy="2927622"/>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15176950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0560" y="1710213"/>
            <a:ext cx="7063065" cy="3880773"/>
          </a:xfrm>
        </p:spPr>
        <p:txBody>
          <a:bodyPr/>
          <a:lstStyle/>
          <a:p>
            <a:pPr algn="just" rtl="1"/>
            <a:r>
              <a:rPr lang="fa-IR">
                <a:latin typeface="Times New Roman" panose="02020603050405020304" pitchFamily="18" charset="0"/>
                <a:ea typeface="Calibri" panose="020F0502020204030204" pitchFamily="34" charset="0"/>
                <a:cs typeface="B Zar" panose="00000400000000000000" pitchFamily="2" charset="-78"/>
              </a:rPr>
              <a:t> به منظور پاسخ به سوال: «</a:t>
            </a:r>
            <a:r>
              <a:rPr lang="fa-IR">
                <a:ea typeface="Calibri" panose="020F0502020204030204" pitchFamily="34" charset="0"/>
                <a:cs typeface="B Zar" panose="00000400000000000000" pitchFamily="2" charset="-78"/>
              </a:rPr>
              <a:t>از بین ابعاد انسجام سازمانی، کدام دسته از متغیرها (ابعاد) پیش‌‌بینی‌‌کننده بهتری برای ظرفیت سازگاری می‌باشد؟» </a:t>
            </a:r>
            <a:r>
              <a:rPr lang="fa-IR">
                <a:latin typeface="Times New Roman" panose="02020603050405020304" pitchFamily="18" charset="0"/>
                <a:ea typeface="Calibri" panose="020F0502020204030204" pitchFamily="34" charset="0"/>
                <a:cs typeface="B Zar" panose="00000400000000000000" pitchFamily="2" charset="-78"/>
              </a:rPr>
              <a:t>از آزمون همبستگی کانونی استفاده گردید. ضریب همبستگی بین دو متغیر کانونی انسجام سازمانی و ظرفیت سازگاری برابر با 0/862 و سطح معناداری آن 0/000 به دست آمد. مجذور ضریب همبستگی کانونی برابر با 0/743 است. یعنی متغیرهای اصلی مربوط به متغیر کانونی انسجام سازمانی 74 درصد از تغییرات متغیرهای اصلی مربوط به متغیر کانونی ظرفیت سازگاری را پیش بینی و تبیین می‌کند و بالعکس.</a:t>
            </a:r>
          </a:p>
          <a:p>
            <a:pPr algn="just" rtl="1"/>
            <a:r>
              <a:rPr lang="en-US" b="1">
                <a:latin typeface="B Zar" panose="00000400000000000000" pitchFamily="2" charset="-78"/>
                <a:ea typeface="Calibri" panose="020F0502020204030204" pitchFamily="34" charset="0"/>
              </a:rPr>
              <a:t> </a:t>
            </a:r>
            <a:r>
              <a:rPr lang="fa-IR">
                <a:latin typeface="Times New Roman" panose="02020603050405020304" pitchFamily="18" charset="0"/>
                <a:ea typeface="Calibri" panose="020F0502020204030204" pitchFamily="34" charset="0"/>
                <a:cs typeface="B Zar" panose="00000400000000000000" pitchFamily="2" charset="-78"/>
              </a:rPr>
              <a:t>متغیرهای انسجام عاطفی و انسجام ابزاری به ترتیب با بارهای کانونی 0/948- و 0/965- نقش معنی‌‌داری در پیش بینی متغیر کانونی ظرفیت سازگاری داشته‌اند. مجذور این بارهای کانونی به ترتیب 0/898- و 0/931- است. در پیش بینی واریانس متغیر ظرفیت سازگاری، سهم متغیر انسجام عاطفی 90 درصد و سهم متغیر انسجام ابزاری 93 درصد می‌‌باشد. </a:t>
            </a:r>
            <a:endParaRPr lang="en-US"/>
          </a:p>
        </p:txBody>
      </p:sp>
    </p:spTree>
    <p:extLst>
      <p:ext uri="{BB962C8B-B14F-4D97-AF65-F5344CB8AC3E}">
        <p14:creationId xmlns:p14="http://schemas.microsoft.com/office/powerpoint/2010/main" val="28919593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87356" y="493422"/>
            <a:ext cx="7625859" cy="1894938"/>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pic>
        <p:nvPicPr>
          <p:cNvPr id="5" name="Picture 4"/>
          <p:cNvPicPr>
            <a:picLocks noChangeAspect="1"/>
          </p:cNvPicPr>
          <p:nvPr/>
        </p:nvPicPr>
        <p:blipFill>
          <a:blip r:embed="rId3"/>
          <a:stretch>
            <a:fillRect/>
          </a:stretch>
        </p:blipFill>
        <p:spPr>
          <a:xfrm>
            <a:off x="1238710" y="2893502"/>
            <a:ext cx="7574505" cy="3302581"/>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28461628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514902" y="1550538"/>
            <a:ext cx="7083188" cy="3349008"/>
          </a:xfrm>
          <a:prstGeom prst="rect">
            <a:avLst/>
          </a:prstGeom>
        </p:spPr>
      </p:pic>
    </p:spTree>
    <p:extLst>
      <p:ext uri="{BB962C8B-B14F-4D97-AF65-F5344CB8AC3E}">
        <p14:creationId xmlns:p14="http://schemas.microsoft.com/office/powerpoint/2010/main" val="424814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Alternate Process 6"/>
          <p:cNvSpPr/>
          <p:nvPr/>
        </p:nvSpPr>
        <p:spPr>
          <a:xfrm>
            <a:off x="1337481" y="859809"/>
            <a:ext cx="7151426" cy="5390865"/>
          </a:xfrm>
          <a:prstGeom prst="flowChartAlternateProcess">
            <a:avLst/>
          </a:prstGeom>
          <a:effectLst>
            <a:innerShdw blurRad="114300">
              <a:prstClr val="black"/>
            </a:innerShdw>
          </a:effectLst>
          <a:scene3d>
            <a:camera prst="orthographicFront"/>
            <a:lightRig rig="threePt" dir="t"/>
          </a:scene3d>
          <a:sp3d>
            <a:bevelT prst="slope"/>
          </a:sp3d>
        </p:spPr>
        <p:style>
          <a:lnRef idx="2">
            <a:schemeClr val="accent1"/>
          </a:lnRef>
          <a:fillRef idx="1">
            <a:schemeClr val="lt1"/>
          </a:fillRef>
          <a:effectRef idx="0">
            <a:schemeClr val="accent1"/>
          </a:effectRef>
          <a:fontRef idx="minor">
            <a:schemeClr val="dk1"/>
          </a:fontRef>
        </p:style>
        <p:txBody>
          <a:bodyPr rtlCol="0" anchor="ctr"/>
          <a:lstStyle/>
          <a:p>
            <a:pPr lvl="0" algn="just" defTabSz="457200" rtl="1">
              <a:spcBef>
                <a:spcPts val="1000"/>
              </a:spcBef>
              <a:buClr>
                <a:srgbClr val="90C226"/>
              </a:buClr>
              <a:buSzPct val="80000"/>
            </a:pPr>
            <a:r>
              <a:rPr lang="fa-IR" sz="2000" noProof="1">
                <a:solidFill>
                  <a:prstClr val="black">
                    <a:lumMod val="75000"/>
                    <a:lumOff val="25000"/>
                  </a:prstClr>
                </a:solidFill>
                <a:latin typeface="Calibri" panose="020F0502020204030204" pitchFamily="34" charset="0"/>
                <a:ea typeface="Calibri" panose="020F0502020204030204" pitchFamily="34" charset="0"/>
                <a:cs typeface="B Zar" panose="00000400000000000000" pitchFamily="2" charset="-78"/>
              </a:rPr>
              <a:t>ناهماهنگی در روابط نهادهای دخیل در مدیریت و بهره برداری از منابع آب باعث شده که برنامه‌های توسعه‌ای کشور به مسیری هدایت شوند که چاره‌ای برای مواجهه با بحران آب نداشته باشند.</a:t>
            </a:r>
            <a:r>
              <a:rPr lang="fa-IR" sz="2000" noProof="1">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 فقدان یا کمبود انسجام سازمانی بین دستگاه‌های مختلف و عدم هماهنگی لازم بین آن‌ها، از توانایی نهادها و سازمان‌ها در مواجهه با مشکلات پیش روی آنها کاسته است. </a:t>
            </a:r>
            <a:r>
              <a:rPr lang="fa-IR">
                <a:solidFill>
                  <a:srgbClr val="000000">
                    <a:lumMod val="75000"/>
                    <a:lumOff val="25000"/>
                  </a:srgbClr>
                </a:solidFill>
                <a:latin typeface="Times New Roman" panose="02020603050405020304" pitchFamily="18" charset="0"/>
                <a:ea typeface="Arial" panose="020B0604020202020204" pitchFamily="34" charset="0"/>
                <a:cs typeface="B Zar" panose="00000400000000000000" pitchFamily="2" charset="-78"/>
              </a:rPr>
              <a:t>انسجام سازمانی از اساسی ترین ضروریات فعالیت‌های مشارکتی می‌باشد و با تقویت انسجام سازمانی می‌توان فرآیندهای تصمیم سازی و تصمیم گیری برای مقابله با چالش‌های ناشی از بحران آب در بین دستگاه‌های مختلف را بهتر مدیریت، و در صرف هزینه و زمان برای طرح‌های مشارکتی بهره برداری منابع آب صرفه جویی نمود (افراخته و همکاران، 1396). </a:t>
            </a:r>
            <a:r>
              <a:rPr lang="fa-IR" sz="2000" noProof="1">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همچنین </a:t>
            </a:r>
            <a:r>
              <a:rPr lang="fa-IR" sz="2000" noProof="1">
                <a:solidFill>
                  <a:prstClr val="black">
                    <a:lumMod val="75000"/>
                    <a:lumOff val="25000"/>
                  </a:prstClr>
                </a:solidFill>
                <a:latin typeface="Calibri" panose="020F0502020204030204" pitchFamily="34" charset="0"/>
                <a:ea typeface="Calibri" panose="020F0502020204030204" pitchFamily="34" charset="0"/>
                <a:cs typeface="B Zar" panose="00000400000000000000" pitchFamily="2" charset="-78"/>
              </a:rPr>
              <a:t>سیستم‌های منابع آب در کلیه ابعاد طبیعی و اقتصادی- اجتماعی خود دائماً در حال تغییر می‌باشند. در نتیجه به جای مدیریت بر مبنای پیش بینی احتمالات مختلف در آینده، ناگزیر باید برای امکان وقوع پدیده‌های مختلف در آینده تمهیداتی اندیشیده شود. از این رو چاره‌ای جز این نیست که مدیریت سیستم‌های منابع آب بر مبنای مکانیزمی برای درک تغییرات و انطباق با آنها استوار شوند. یکی از ویژگی‌های اصلی یک ساختار انطباق پذیر، ظرفیت سازگاری آن در مقابل تغییرات می‌باشد. ظرفیت سازگاری یک ویژگی اساسی برای برخورد با چالش‌های موجود در سیستم‌های پیچیده اجتماعی- اکولوژیکی می‌باشد. </a:t>
            </a:r>
            <a:endParaRPr lang="en-US" sz="2000">
              <a:solidFill>
                <a:prstClr val="black">
                  <a:lumMod val="75000"/>
                  <a:lumOff val="25000"/>
                </a:prstClr>
              </a:solidFill>
              <a:cs typeface="B Zar" panose="00000400000000000000" pitchFamily="2" charset="-78"/>
            </a:endParaRPr>
          </a:p>
        </p:txBody>
      </p:sp>
    </p:spTree>
    <p:extLst>
      <p:ext uri="{BB962C8B-B14F-4D97-AF65-F5344CB8AC3E}">
        <p14:creationId xmlns:p14="http://schemas.microsoft.com/office/powerpoint/2010/main" val="2498739374"/>
      </p:ext>
    </p:extLst>
  </p:cSld>
  <p:clrMapOvr>
    <a:masterClrMapping/>
  </p:clrMapOvr>
  <p:transition spd="slow">
    <p:push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82388" y="859810"/>
            <a:ext cx="8366078" cy="4612943"/>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26417460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9600" b="1" i="1">
                <a:solidFill>
                  <a:srgbClr val="FFFF00"/>
                </a:solidFill>
                <a:effectLst>
                  <a:outerShdw blurRad="38100" dist="38100" dir="2700000" algn="tl">
                    <a:srgbClr val="000000">
                      <a:alpha val="43137"/>
                    </a:srgbClr>
                  </a:outerShdw>
                </a:effectLst>
                <a:cs typeface="B Zar" panose="00000400000000000000" pitchFamily="2" charset="-78"/>
              </a:rPr>
              <a:t>بحث و</a:t>
            </a:r>
          </a:p>
          <a:p>
            <a:pPr algn="ctr"/>
            <a:r>
              <a:rPr lang="fa-IR" sz="9600" b="1" i="1">
                <a:solidFill>
                  <a:srgbClr val="FFFF00"/>
                </a:solidFill>
                <a:effectLst>
                  <a:outerShdw blurRad="38100" dist="38100" dir="2700000" algn="tl">
                    <a:srgbClr val="000000">
                      <a:alpha val="43137"/>
                    </a:srgbClr>
                  </a:outerShdw>
                </a:effectLst>
                <a:cs typeface="B Zar" panose="00000400000000000000" pitchFamily="2" charset="-78"/>
              </a:rPr>
              <a:t> نتیجه گیری</a:t>
            </a:r>
            <a:endParaRPr lang="en-US" sz="9600" b="1" i="1">
              <a:solidFill>
                <a:srgbClr val="FFFF00"/>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val="13886178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8363" y="204717"/>
            <a:ext cx="5030258" cy="252483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fa-IR" sz="2000" dirty="0">
                <a:latin typeface="Calibri" panose="020F0502020204030204" pitchFamily="34" charset="0"/>
                <a:ea typeface="Calibri" panose="020F0502020204030204" pitchFamily="34" charset="0"/>
                <a:cs typeface="B Zar" panose="00000400000000000000" pitchFamily="2" charset="-78"/>
              </a:rPr>
              <a:t>در بررسی پاسخ‌های داده شده به گویه‌های انسجام سازمانی، </a:t>
            </a:r>
            <a:r>
              <a:rPr lang="fa-IR" sz="2000" dirty="0">
                <a:latin typeface="Times New Roman" panose="02020603050405020304" pitchFamily="18" charset="0"/>
                <a:ea typeface="Calibri" panose="020F0502020204030204" pitchFamily="34" charset="0"/>
                <a:cs typeface="B Zar" panose="00000400000000000000" pitchFamily="2" charset="-78"/>
              </a:rPr>
              <a:t>گویه "وجود علائق مشترک </a:t>
            </a:r>
            <a:r>
              <a:rPr lang="fa-IR" sz="2000" dirty="0">
                <a:latin typeface="Calibri" panose="020F0502020204030204" pitchFamily="34" charset="0"/>
                <a:ea typeface="Calibri" panose="020F0502020204030204" pitchFamily="34" charset="0"/>
                <a:cs typeface="B Zar" panose="00000400000000000000" pitchFamily="2" charset="-78"/>
              </a:rPr>
              <a:t>بین سازمان‌های عضو شبکه سازمانی مدیریت آب کشاورزی" اولویت اول و گویه "گوشزد کردن نقاط ضعف به سازمان‌های عضو شبکه سازمانی مدیریت آب کشاورزی به منظور حفظ یکپارچگی و همنوایی بین سازمان ها" اولویت آخر را از نظر پاسخگویان به خود اختصاص داده است. </a:t>
            </a:r>
            <a:endParaRPr lang="en-US" sz="2000" dirty="0"/>
          </a:p>
        </p:txBody>
      </p:sp>
      <p:sp>
        <p:nvSpPr>
          <p:cNvPr id="5" name="Rectangle 4"/>
          <p:cNvSpPr/>
          <p:nvPr/>
        </p:nvSpPr>
        <p:spPr>
          <a:xfrm>
            <a:off x="5426044" y="1214651"/>
            <a:ext cx="4004559" cy="302980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fa-IR" dirty="0">
                <a:latin typeface="Calibri" panose="020F0502020204030204" pitchFamily="34" charset="0"/>
                <a:ea typeface="Calibri" panose="020F0502020204030204" pitchFamily="34" charset="0"/>
                <a:cs typeface="B Zar" panose="00000400000000000000" pitchFamily="2" charset="-78"/>
              </a:rPr>
              <a:t>یافته‌های حاصل از بررسی میزان انسجام سازمانی در شبکه سازمانی مدیریت آب کشاورزی نشان داد که این شبکه از انسجام سازمانی متوسطی برخوردار است. این یافته‌ها با نتایج تحقیقات نادری و همکاران (1395) همسو بوده اما با یافته‌های جعفریان و همکاران (1395) و قربانی و همکاران (1395) در یک راستا نمی‌باشد. آن‌ها در تحقیقات خود انسجام ضعیفی را در شبکه‌های مورد بررسی گزارش کردند. </a:t>
            </a:r>
            <a:endParaRPr lang="en-US" dirty="0">
              <a:cs typeface="B Zar" panose="00000400000000000000" pitchFamily="2" charset="-78"/>
            </a:endParaRPr>
          </a:p>
        </p:txBody>
      </p:sp>
      <p:sp>
        <p:nvSpPr>
          <p:cNvPr id="6" name="Rectangle 5"/>
          <p:cNvSpPr/>
          <p:nvPr/>
        </p:nvSpPr>
        <p:spPr>
          <a:xfrm>
            <a:off x="181361" y="3070745"/>
            <a:ext cx="5104261" cy="281143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fa-IR" sz="2000" dirty="0">
                <a:latin typeface="Times New Roman" panose="02020603050405020304" pitchFamily="18" charset="0"/>
                <a:ea typeface="Calibri" panose="020F0502020204030204" pitchFamily="34" charset="0"/>
                <a:cs typeface="B Zar" panose="00000400000000000000" pitchFamily="2" charset="-78"/>
              </a:rPr>
              <a:t>در بررسی پاسخ‌های داده شده به گویه‌های انسجام عاطفی، گویه "وجود علائق مشترک</a:t>
            </a:r>
            <a:r>
              <a:rPr lang="fa-IR" sz="2000" dirty="0">
                <a:latin typeface="Calibri" panose="020F0502020204030204" pitchFamily="34" charset="0"/>
                <a:ea typeface="Calibri" panose="020F0502020204030204" pitchFamily="34" charset="0"/>
                <a:cs typeface="B Zar" panose="00000400000000000000" pitchFamily="2" charset="-78"/>
              </a:rPr>
              <a:t> بین سازمانهای عضو شبکه سازمانی مدیریت آب کشاورزی" </a:t>
            </a:r>
            <a:r>
              <a:rPr lang="fa-IR" sz="2000" dirty="0">
                <a:latin typeface="Times New Roman" panose="02020603050405020304" pitchFamily="18" charset="0"/>
                <a:ea typeface="Calibri" panose="020F0502020204030204" pitchFamily="34" charset="0"/>
                <a:cs typeface="B Zar" panose="00000400000000000000" pitchFamily="2" charset="-78"/>
              </a:rPr>
              <a:t>اولویت اول، و گویه "</a:t>
            </a:r>
            <a:r>
              <a:rPr lang="fa-IR" sz="2000" dirty="0">
                <a:latin typeface="Calibri" panose="020F0502020204030204" pitchFamily="34" charset="0"/>
                <a:ea typeface="Calibri" panose="020F0502020204030204" pitchFamily="34" charset="0"/>
                <a:cs typeface="B Zar" panose="00000400000000000000" pitchFamily="2" charset="-78"/>
              </a:rPr>
              <a:t>مشاهده تشریک مساعی </a:t>
            </a:r>
            <a:r>
              <a:rPr lang="fa-IR" sz="2000" dirty="0">
                <a:latin typeface="Times New Roman" panose="02020603050405020304" pitchFamily="18" charset="0"/>
                <a:ea typeface="Calibri" panose="020F0502020204030204" pitchFamily="34" charset="0"/>
                <a:cs typeface="B Zar" panose="00000400000000000000" pitchFamily="2" charset="-78"/>
              </a:rPr>
              <a:t>ولویت آخر را از نظر پاسخگویان به خود اختصاص داده است. </a:t>
            </a:r>
            <a:endParaRPr lang="en-US" sz="2000" dirty="0"/>
          </a:p>
        </p:txBody>
      </p:sp>
    </p:spTree>
    <p:extLst>
      <p:ext uri="{BB962C8B-B14F-4D97-AF65-F5344CB8AC3E}">
        <p14:creationId xmlns:p14="http://schemas.microsoft.com/office/powerpoint/2010/main" val="4863742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2603015"/>
              </p:ext>
            </p:extLst>
          </p:nvPr>
        </p:nvGraphicFramePr>
        <p:xfrm>
          <a:off x="363435" y="300252"/>
          <a:ext cx="8848803" cy="5800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11319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95081" y="600501"/>
            <a:ext cx="4067031" cy="2483892"/>
          </a:xfrm>
          <a:prstGeom prst="roundRect">
            <a:avLst/>
          </a:prstGeom>
          <a:effectLst/>
          <a:scene3d>
            <a:camera prst="orthographicFront"/>
            <a:lightRig rig="threePt" dir="t"/>
          </a:scene3d>
          <a:sp3d>
            <a:bevelT prst="slope"/>
          </a:sp3d>
        </p:spPr>
        <p:style>
          <a:lnRef idx="2">
            <a:schemeClr val="accent6"/>
          </a:lnRef>
          <a:fillRef idx="1">
            <a:schemeClr val="lt1"/>
          </a:fillRef>
          <a:effectRef idx="0">
            <a:schemeClr val="accent6"/>
          </a:effectRef>
          <a:fontRef idx="minor">
            <a:schemeClr val="dk1"/>
          </a:fontRef>
        </p:style>
        <p:txBody>
          <a:bodyPr rtlCol="0" anchor="ctr"/>
          <a:lstStyle/>
          <a:p>
            <a:pPr lvl="0" algn="just" rtl="1"/>
            <a:r>
              <a:rPr lang="fa-IR" dirty="0">
                <a:solidFill>
                  <a:schemeClr val="tx1"/>
                </a:solidFill>
                <a:cs typeface="B Zar" panose="00000400000000000000" pitchFamily="2" charset="-78"/>
              </a:rPr>
              <a:t>یافته‌های حاصل از بررسی میزان ظرفیت سازگاری شبکه سازمانی مدیریت آب کشاورزی نشان داد که این شبکه از ظرفیت سازگاری متوسطی برخوردار است. این نتایج با یافته‌های قطبی زاده و همکاران (1397) در یک راستا نمی‌باشد. آن‌ها در سازمان‌های مورد بررسی، ظرفیت سازگاری نسبتاً منفی گزارش کردند. </a:t>
            </a:r>
            <a:endParaRPr lang="en-US" dirty="0">
              <a:solidFill>
                <a:schemeClr val="tx1"/>
              </a:solidFill>
              <a:cs typeface="B Zar" panose="00000400000000000000" pitchFamily="2" charset="-78"/>
            </a:endParaRPr>
          </a:p>
        </p:txBody>
      </p:sp>
      <p:sp>
        <p:nvSpPr>
          <p:cNvPr id="5" name="Rounded Rectangle 4"/>
          <p:cNvSpPr/>
          <p:nvPr/>
        </p:nvSpPr>
        <p:spPr>
          <a:xfrm>
            <a:off x="859808" y="1658201"/>
            <a:ext cx="3466532" cy="2852383"/>
          </a:xfrm>
          <a:prstGeom prst="roundRect">
            <a:avLst/>
          </a:prstGeom>
          <a:effectLst>
            <a:reflection blurRad="6350" stA="50000" endA="300" endPos="90000" dir="5400000" sy="-100000" algn="bl" rotWithShape="0"/>
          </a:effectLst>
          <a:scene3d>
            <a:camera prst="orthographicFront"/>
            <a:lightRig rig="threePt" dir="t"/>
          </a:scene3d>
          <a:sp3d>
            <a:bevelT w="114300" prst="hardEdge"/>
          </a:sp3d>
        </p:spPr>
        <p:style>
          <a:lnRef idx="2">
            <a:schemeClr val="accent6"/>
          </a:lnRef>
          <a:fillRef idx="1">
            <a:schemeClr val="lt1"/>
          </a:fillRef>
          <a:effectRef idx="0">
            <a:schemeClr val="accent6"/>
          </a:effectRef>
          <a:fontRef idx="minor">
            <a:schemeClr val="dk1"/>
          </a:fontRef>
        </p:style>
        <p:txBody>
          <a:bodyPr rtlCol="0" anchor="ctr"/>
          <a:lstStyle/>
          <a:p>
            <a:pPr algn="just" rtl="1"/>
            <a:r>
              <a:rPr lang="fa-IR" dirty="0">
                <a:latin typeface="Calibri" panose="020F0502020204030204" pitchFamily="34" charset="0"/>
                <a:ea typeface="Calibri" panose="020F0502020204030204" pitchFamily="34" charset="0"/>
                <a:cs typeface="B Zar" panose="00000400000000000000" pitchFamily="2" charset="-78"/>
              </a:rPr>
              <a:t>در بررسی پاسخ‌های داده شده به گویه‌های ظرفیت سازگاری، </a:t>
            </a:r>
            <a:r>
              <a:rPr lang="fa-IR" dirty="0">
                <a:latin typeface="Times New Roman" panose="02020603050405020304" pitchFamily="18" charset="0"/>
                <a:ea typeface="Calibri" panose="020F0502020204030204" pitchFamily="34" charset="0"/>
                <a:cs typeface="B Zar" panose="00000400000000000000" pitchFamily="2" charset="-78"/>
              </a:rPr>
              <a:t>گویه "</a:t>
            </a:r>
            <a:r>
              <a:rPr lang="fa-IR" dirty="0">
                <a:latin typeface="Arial" panose="020B0604020202020204" pitchFamily="34" charset="0"/>
                <a:ea typeface="Calibri" panose="020F0502020204030204" pitchFamily="34" charset="0"/>
                <a:cs typeface="B Zar" panose="00000400000000000000" pitchFamily="2" charset="-78"/>
              </a:rPr>
              <a:t>وجود احترام متقابل بین اعضاء در شبکه سازمانی مدیریت آب کشاورزی" </a:t>
            </a:r>
            <a:r>
              <a:rPr lang="fa-IR" dirty="0">
                <a:latin typeface="Calibri" panose="020F0502020204030204" pitchFamily="34" charset="0"/>
                <a:ea typeface="Calibri" panose="020F0502020204030204" pitchFamily="34" charset="0"/>
                <a:cs typeface="B Zar" panose="00000400000000000000" pitchFamily="2" charset="-78"/>
              </a:rPr>
              <a:t>اولویت اول و گویه "وجود زمینه مشارکت برای نقد برنامه‌ها و طرح‌های مدیریت آب کشاورزی </a:t>
            </a:r>
            <a:r>
              <a:rPr lang="fa-IR" dirty="0">
                <a:latin typeface="Arial" panose="020B0604020202020204" pitchFamily="34" charset="0"/>
                <a:ea typeface="Calibri" panose="020F0502020204030204" pitchFamily="34" charset="0"/>
                <a:cs typeface="B Zar" panose="00000400000000000000" pitchFamily="2" charset="-78"/>
              </a:rPr>
              <a:t>در شبکه سازمانی مدیریت آب </a:t>
            </a:r>
            <a:r>
              <a:rPr lang="fa-IR" dirty="0">
                <a:latin typeface="Calibri" panose="020F0502020204030204" pitchFamily="34" charset="0"/>
                <a:ea typeface="Calibri" panose="020F0502020204030204" pitchFamily="34" charset="0"/>
                <a:cs typeface="B Zar" panose="00000400000000000000" pitchFamily="2" charset="-78"/>
              </a:rPr>
              <a:t>کشاورزی" اولویت آخر را از نظر پاسخگویان به خود اختصاص داده است. </a:t>
            </a:r>
            <a:endParaRPr lang="en-US" dirty="0"/>
          </a:p>
        </p:txBody>
      </p:sp>
      <p:sp>
        <p:nvSpPr>
          <p:cNvPr id="6" name="Rounded Rectangle 5"/>
          <p:cNvSpPr/>
          <p:nvPr/>
        </p:nvSpPr>
        <p:spPr>
          <a:xfrm>
            <a:off x="4995081" y="3452883"/>
            <a:ext cx="4067031" cy="2442950"/>
          </a:xfrm>
          <a:prstGeom prst="roundRect">
            <a:avLst/>
          </a:prstGeom>
          <a:effectLst>
            <a:reflection blurRad="6350" stA="50000" endA="300" endPos="90000" dir="5400000" sy="-100000" algn="bl" rotWithShape="0"/>
          </a:effectLst>
          <a:scene3d>
            <a:camera prst="orthographicFront"/>
            <a:lightRig rig="threePt" dir="t"/>
          </a:scene3d>
          <a:sp3d>
            <a:bevelT w="114300" prst="hardEdge"/>
          </a:sp3d>
        </p:spPr>
        <p:style>
          <a:lnRef idx="2">
            <a:schemeClr val="accent6"/>
          </a:lnRef>
          <a:fillRef idx="1">
            <a:schemeClr val="lt1"/>
          </a:fillRef>
          <a:effectRef idx="0">
            <a:schemeClr val="accent6"/>
          </a:effectRef>
          <a:fontRef idx="minor">
            <a:schemeClr val="dk1"/>
          </a:fontRef>
        </p:style>
        <p:txBody>
          <a:bodyPr rtlCol="0" anchor="ctr"/>
          <a:lstStyle/>
          <a:p>
            <a:pPr indent="180340" algn="just" rtl="1">
              <a:spcAft>
                <a:spcPts val="0"/>
              </a:spcAft>
            </a:pPr>
            <a:r>
              <a:rPr lang="fa-IR">
                <a:latin typeface="Calibri" panose="020F0502020204030204" pitchFamily="34" charset="0"/>
                <a:ea typeface="Calibri" panose="020F0502020204030204" pitchFamily="34" charset="0"/>
                <a:cs typeface="B Zar" panose="00000400000000000000" pitchFamily="2" charset="-78"/>
              </a:rPr>
              <a:t>نتایج بررسی ابعاد شش گانه ظرفیت سازگاری حاکی از آن است که میانگین بعد ظرفیت یادگیری با امتیاز 42/25 بیشترین امتیاز و میانگین بعد رهبری با امتیاز 10/14 کمترین مقدار را به خود اختصاص داده است. </a:t>
            </a:r>
            <a:endParaRPr lang="en-US">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9209756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1505" y="1405719"/>
            <a:ext cx="5964072" cy="2862322"/>
          </a:xfrm>
          <a:prstGeom prst="rect">
            <a:avLst/>
          </a:prstGeom>
          <a:blipFill>
            <a:blip r:embed="rId2"/>
            <a:tile tx="0" ty="0" sx="100000" sy="100000" flip="none" algn="tl"/>
          </a:blipFill>
          <a:effectLst>
            <a:glow rad="63500">
              <a:schemeClr val="accent2">
                <a:satMod val="175000"/>
                <a:alpha val="40000"/>
              </a:schemeClr>
            </a:glow>
            <a:reflection blurRad="6350" stA="50000" endA="300" endPos="90000" dir="5400000" sy="-100000" algn="bl" rotWithShape="0"/>
          </a:effectLst>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fa-IR" sz="2000">
                <a:latin typeface="Calibri" panose="020F0502020204030204" pitchFamily="34" charset="0"/>
                <a:ea typeface="Calibri" panose="020F0502020204030204" pitchFamily="34" charset="0"/>
                <a:cs typeface="B Zar" panose="00000400000000000000" pitchFamily="2" charset="-78"/>
              </a:rPr>
              <a:t>مقایسه ابعاد انسجام سازمانی نشان داد که این ابعاد رتبه‌های یکسانی ندارند و اهمیت انسجام ابزاری بیشتر از انسجام عاطفی می‌باشد. این یافته با نتیجه تحقیق کشاورز و ترک زاده (1394) هنگام مقایسه ابعاد انسجام سازمانی از دیدگاه کارکنان سازمان، مطابقت دارد. همچنین مقایسه ابعاد ظرفیت سازگاری نشان داد که این ابعاد رتبه‌های یکسانی ندارند و اهمیت بعد ظرفیت یادگیری بیشتر از سایر ابعاد می‌باشد. نتیجه این قسمت از تحقیق با یافته قطبی زاده و باقری (1396) تقریباً در یک راستا می باشد. نتیجه تحقیق آن ها نشان از این دارد که از بین ابعاد ظرفیت سازگاری، بعد ظرفیت یادگیری نسبتاً مثبت است و بقیه ابعاد نسبتاً منفی هستند.</a:t>
            </a:r>
            <a:endParaRPr lang="en-US" sz="2000"/>
          </a:p>
        </p:txBody>
      </p:sp>
    </p:spTree>
    <p:extLst>
      <p:ext uri="{BB962C8B-B14F-4D97-AF65-F5344CB8AC3E}">
        <p14:creationId xmlns:p14="http://schemas.microsoft.com/office/powerpoint/2010/main" val="31986679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3516" y="1187354"/>
            <a:ext cx="5466277" cy="3475582"/>
          </a:xfrm>
          <a:blipFill>
            <a:blip r:embed="rId2"/>
            <a:tile tx="0" ty="0" sx="100000" sy="100000" flip="none" algn="tl"/>
          </a:blipFill>
          <a:ln>
            <a:solidFill>
              <a:schemeClr val="accent2">
                <a:lumMod val="40000"/>
                <a:lumOff val="60000"/>
              </a:schemeClr>
            </a:solidFill>
          </a:ln>
          <a:effectLst>
            <a:glow rad="63500">
              <a:schemeClr val="accent4">
                <a:satMod val="175000"/>
                <a:alpha val="40000"/>
              </a:schemeClr>
            </a:glow>
            <a:reflection blurRad="6350" stA="50000" endA="300" endPos="55000" dir="5400000" sy="-100000" algn="bl" rotWithShape="0"/>
          </a:effectLst>
          <a:scene3d>
            <a:camera prst="orthographicFront"/>
            <a:lightRig rig="threePt" dir="t"/>
          </a:scene3d>
          <a:sp3d>
            <a:bevelT prst="slope"/>
          </a:sp3d>
        </p:spPr>
        <p:txBody>
          <a:bodyPr>
            <a:noAutofit/>
          </a:bodyPr>
          <a:lstStyle/>
          <a:p>
            <a:pPr indent="0" algn="just" rtl="1">
              <a:buNone/>
            </a:pPr>
            <a:r>
              <a:rPr lang="fa-IR" sz="2000" dirty="0">
                <a:latin typeface="Times New Roman" panose="02020603050405020304" pitchFamily="18" charset="0"/>
                <a:ea typeface="Calibri" panose="020F0502020204030204" pitchFamily="34" charset="0"/>
                <a:cs typeface="B Zar" panose="00000400000000000000" pitchFamily="2" charset="-78"/>
              </a:rPr>
              <a:t>در بررسی رابطه بین انسجام سازمانی و ظرفیت سازگاری، مشخص شد که بین انسجام سازمانی و ظرفیت سازگاری شبکه سازمان‌های درگیر در مدیریت آب کشاورزی، رابطه مثبت و معنی داری  وجود دارد و این ارتباط قوی می‌‌باشد. این بدین معنی است که با افزایش انسجام سازمانی، ظرفیت سازگاری افزایش می‌یابد و بالعکس. همچنین در بررسی وجود رابطه بین انسجام سازمانی و ابعاد ظرفیت سازگاری، می‌توان نتیجه گرفت که بین انسجام سازمانی و ابعاد ظرفیت سازگاری رابطه مثبت و معنی داری وجود دارد و این ارتباط متوسط تا قوی می‌باشد. به بیان دیگر، با افزایش انسجام سازمانی، ابعاد ظرفیت سازگاری افزایش می‌یابد و بالعکس. </a:t>
            </a:r>
            <a:endParaRPr lang="en-US" sz="2000" dirty="0">
              <a:latin typeface="Times New Roman" panose="02020603050405020304" pitchFamily="18" charset="0"/>
              <a:ea typeface="SimSun" panose="02010600030101010101" pitchFamily="2" charset="-122"/>
              <a:cs typeface="B Zar" panose="00000400000000000000" pitchFamily="2" charset="-78"/>
            </a:endParaRPr>
          </a:p>
          <a:p>
            <a:pPr algn="just" rtl="1"/>
            <a:endParaRPr lang="en-US" sz="2000" dirty="0">
              <a:cs typeface="B Zar" panose="00000400000000000000" pitchFamily="2" charset="-78"/>
            </a:endParaRPr>
          </a:p>
        </p:txBody>
      </p:sp>
    </p:spTree>
    <p:extLst>
      <p:ext uri="{BB962C8B-B14F-4D97-AF65-F5344CB8AC3E}">
        <p14:creationId xmlns:p14="http://schemas.microsoft.com/office/powerpoint/2010/main" val="26612029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9868" y="1314427"/>
            <a:ext cx="5943947" cy="3557824"/>
          </a:xfrm>
          <a:blipFill>
            <a:blip r:embed="rId2"/>
            <a:tile tx="0" ty="0" sx="100000" sy="100000" flip="none" algn="tl"/>
          </a:blipFill>
          <a:ln>
            <a:solidFill>
              <a:srgbClr val="FFFF00"/>
            </a:solidFill>
          </a:ln>
          <a:effectLst>
            <a:glow rad="63500">
              <a:schemeClr val="accent5">
                <a:satMod val="175000"/>
                <a:alpha val="40000"/>
              </a:schemeClr>
            </a:glow>
            <a:reflection blurRad="6350" stA="50000" endA="300" endPos="55000" dir="5400000" sy="-100000" algn="bl" rotWithShape="0"/>
          </a:effectLst>
          <a:scene3d>
            <a:camera prst="orthographicFront"/>
            <a:lightRig rig="threePt" dir="t"/>
          </a:scene3d>
          <a:sp3d>
            <a:bevelT prst="slope"/>
          </a:sp3d>
        </p:spPr>
        <p:txBody>
          <a:bodyPr>
            <a:noAutofit/>
          </a:bodyPr>
          <a:lstStyle/>
          <a:p>
            <a:pPr indent="0" algn="just" rtl="1">
              <a:buNone/>
            </a:pPr>
            <a:r>
              <a:rPr lang="fa-IR" sz="2000">
                <a:solidFill>
                  <a:schemeClr val="bg1"/>
                </a:solidFill>
                <a:latin typeface="Times New Roman" panose="02020603050405020304" pitchFamily="18" charset="0"/>
                <a:ea typeface="Calibri" panose="020F0502020204030204" pitchFamily="34" charset="0"/>
                <a:cs typeface="B Zar" panose="00000400000000000000" pitchFamily="2" charset="-78"/>
              </a:rPr>
              <a:t>نتایج نشان داد که متغیرهای انسجام عاطفی و انسجام ابزاری نقش معنی‌‌داری در پیش بینی متغیر کانونی ظرفیت سازگاری داشته‌اند. از بین ابعاد انسجام سازمانی در پیش بینی واریانس متغیر ظرفیت سازگاری، سهم متغیر انسجام ابزاری 93 درصد می‌‌باشد و این بعد پیش بینی کننده‌ی بهتری برای ظرفیت سازگاری می‌باشد. </a:t>
            </a:r>
            <a:endParaRPr lang="en-US" sz="2000">
              <a:solidFill>
                <a:schemeClr val="bg1"/>
              </a:solidFill>
              <a:latin typeface="Times New Roman" panose="02020603050405020304" pitchFamily="18" charset="0"/>
              <a:ea typeface="SimSun" panose="02010600030101010101" pitchFamily="2" charset="-122"/>
              <a:cs typeface="B Zar" panose="00000400000000000000" pitchFamily="2" charset="-78"/>
            </a:endParaRPr>
          </a:p>
          <a:p>
            <a:pPr indent="0" algn="just" rtl="1">
              <a:buNone/>
            </a:pPr>
            <a:r>
              <a:rPr lang="fa-IR" sz="2000">
                <a:solidFill>
                  <a:schemeClr val="bg1"/>
                </a:solidFill>
                <a:latin typeface="Times New Roman" panose="02020603050405020304" pitchFamily="18" charset="0"/>
                <a:ea typeface="Calibri" panose="020F0502020204030204" pitchFamily="34" charset="0"/>
                <a:cs typeface="B Zar" panose="00000400000000000000" pitchFamily="2" charset="-78"/>
              </a:rPr>
              <a:t>نتایج نشان داد که متغیرهای تنوع، ظرفیت یادگیری، امکان تغییرات خودسازگارانه، رهبری، حکمرانی منصفانه و منابع </a:t>
            </a:r>
            <a:r>
              <a:rPr lang="fa-IR" sz="2000">
                <a:solidFill>
                  <a:schemeClr val="bg1"/>
                </a:solidFill>
                <a:latin typeface="Cambria Math" panose="02040503050406030204" pitchFamily="18" charset="0"/>
                <a:ea typeface="Calibri" panose="020F0502020204030204" pitchFamily="34" charset="0"/>
                <a:cs typeface="B Zar" panose="00000400000000000000" pitchFamily="2" charset="-78"/>
              </a:rPr>
              <a:t>نقش معنی‌‌داری در پیش بینی متغیر کانونی انسجام سازمانی داشته‌اند. از بین ابعاد ظرفیت سازگاری در پیش بینی واریانس متغیر انسجام سازمانی، سهم متغیر امکان تغییرات خودسازگارانه 88 درصد می‌باشد و این بعد پیش بینی کننده بهتری برای انسجام سازمانی می‌باشد. </a:t>
            </a:r>
            <a:endParaRPr lang="en-US" sz="2000">
              <a:solidFill>
                <a:schemeClr val="bg1"/>
              </a:solidFill>
              <a:latin typeface="Times New Roman" panose="02020603050405020304" pitchFamily="18" charset="0"/>
              <a:ea typeface="SimSun" panose="02010600030101010101" pitchFamily="2" charset="-122"/>
              <a:cs typeface="B Zar" panose="00000400000000000000" pitchFamily="2" charset="-78"/>
            </a:endParaRPr>
          </a:p>
          <a:p>
            <a:pPr algn="just"/>
            <a:endParaRPr lang="en-US" sz="2000">
              <a:solidFill>
                <a:schemeClr val="bg1"/>
              </a:solidFill>
              <a:cs typeface="B Zar" panose="00000400000000000000" pitchFamily="2" charset="-78"/>
            </a:endParaRPr>
          </a:p>
        </p:txBody>
      </p:sp>
    </p:spTree>
    <p:extLst>
      <p:ext uri="{BB962C8B-B14F-4D97-AF65-F5344CB8AC3E}">
        <p14:creationId xmlns:p14="http://schemas.microsoft.com/office/powerpoint/2010/main" val="10354919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3529" y="1669269"/>
            <a:ext cx="7784278" cy="3880773"/>
          </a:xfrm>
          <a:blipFill>
            <a:blip r:embed="rId2"/>
            <a:tile tx="0" ty="0" sx="100000" sy="100000" flip="none" algn="tl"/>
          </a:blipFill>
        </p:spPr>
        <p:txBody>
          <a:bodyPr>
            <a:normAutofit fontScale="92500" lnSpcReduction="20000"/>
          </a:bodyPr>
          <a:lstStyle/>
          <a:p>
            <a:pPr indent="180340" algn="just" rtl="1"/>
            <a:r>
              <a:rPr lang="fa-IR" b="1" dirty="0">
                <a:solidFill>
                  <a:schemeClr val="tx1"/>
                </a:solidFill>
                <a:latin typeface="Cambria Math" panose="02040503050406030204" pitchFamily="18" charset="0"/>
                <a:ea typeface="Calibri" panose="020F0502020204030204" pitchFamily="34" charset="0"/>
                <a:cs typeface="B Zar" panose="00000400000000000000" pitchFamily="2" charset="-78"/>
              </a:rPr>
              <a:t> برنامه­های توانمندسازی سازمانی به منظور تقویت انسجام و همکاری سازمانی و ممانعت از گسیختگی شبکه روابط و شکل­گیری ساختار منسجم در شبکه مدیریت آب کشاورزی، در دستور کار مدیران و مجریان قرار گیرد. </a:t>
            </a:r>
            <a:endParaRPr lang="en-US" b="1" dirty="0">
              <a:solidFill>
                <a:schemeClr val="tx1"/>
              </a:solidFill>
              <a:latin typeface="Times New Roman" panose="02020603050405020304" pitchFamily="18" charset="0"/>
              <a:ea typeface="SimSun" panose="02010600030101010101" pitchFamily="2" charset="-122"/>
            </a:endParaRPr>
          </a:p>
          <a:p>
            <a:pPr indent="180340" algn="just" rtl="1"/>
            <a:r>
              <a:rPr lang="fa-IR" b="1" dirty="0">
                <a:solidFill>
                  <a:schemeClr val="tx1"/>
                </a:solidFill>
                <a:latin typeface="Cambria Math" panose="02040503050406030204" pitchFamily="18" charset="0"/>
                <a:ea typeface="Calibri" panose="020F0502020204030204" pitchFamily="34" charset="0"/>
                <a:cs typeface="B Zar" panose="00000400000000000000" pitchFamily="2" charset="-78"/>
              </a:rPr>
              <a:t>با تشکیل تیم­های کاری و جلسات مشورتی، روابط و تعاملات متقابل در بین سازمان‌های عضو شبکه سازمانی مدیریت آب کشاورزی تقویت شود. </a:t>
            </a:r>
            <a:endParaRPr lang="en-US" b="1" dirty="0">
              <a:solidFill>
                <a:schemeClr val="tx1"/>
              </a:solidFill>
              <a:latin typeface="Times New Roman" panose="02020603050405020304" pitchFamily="18" charset="0"/>
              <a:ea typeface="SimSun" panose="02010600030101010101" pitchFamily="2" charset="-122"/>
            </a:endParaRPr>
          </a:p>
          <a:p>
            <a:pPr indent="180340" algn="just" rtl="1">
              <a:lnSpc>
                <a:spcPct val="107000"/>
              </a:lnSpc>
              <a:spcAft>
                <a:spcPts val="800"/>
              </a:spcAft>
            </a:pPr>
            <a:r>
              <a:rPr lang="fa-IR" b="1" dirty="0">
                <a:solidFill>
                  <a:schemeClr val="tx1"/>
                </a:solidFill>
                <a:latin typeface="Calibri" panose="020F0502020204030204" pitchFamily="34" charset="0"/>
                <a:ea typeface="Calibri" panose="020F0502020204030204" pitchFamily="34" charset="0"/>
                <a:cs typeface="B Zar" panose="00000400000000000000" pitchFamily="2" charset="-78"/>
              </a:rPr>
              <a:t> با تشویق برون­­سپاری فعالیت­های اجرایی، پیوند‌های برون سازمانی برای مدیریت بهتر آب کشاورزی و افزایش اعتماد و انسجام بین سازمان­ها تقویت گردد. </a:t>
            </a:r>
            <a:endParaRPr lang="en-US" b="1" dirty="0">
              <a:solidFill>
                <a:schemeClr val="tx1"/>
              </a:solidFill>
              <a:latin typeface="Times New Roman" panose="02020603050405020304" pitchFamily="18" charset="0"/>
              <a:ea typeface="SimSun" panose="02010600030101010101" pitchFamily="2" charset="-122"/>
            </a:endParaRPr>
          </a:p>
          <a:p>
            <a:pPr indent="180340" algn="just" rtl="1">
              <a:lnSpc>
                <a:spcPct val="107000"/>
              </a:lnSpc>
              <a:spcAft>
                <a:spcPts val="800"/>
              </a:spcAft>
            </a:pPr>
            <a:r>
              <a:rPr lang="fa-IR" b="1" dirty="0">
                <a:solidFill>
                  <a:schemeClr val="tx1"/>
                </a:solidFill>
                <a:latin typeface="Calibri" panose="020F0502020204030204" pitchFamily="34" charset="0"/>
                <a:ea typeface="Calibri" panose="020F0502020204030204" pitchFamily="34" charset="0"/>
                <a:cs typeface="B Zar" panose="00000400000000000000" pitchFamily="2" charset="-78"/>
              </a:rPr>
              <a:t> زمینه­های ایجاد اختلاف بین سازمان­ها شناسایی و با ایجاد جلسات دوستانه و گفتگو بین مسئولین سازمان‌های درگیر در مدیریت آب کشاورزی، افرادی در نقش رابط بین سازمان‌ها و پیوند دهنده آنها تعیین شوند. </a:t>
            </a:r>
            <a:endParaRPr lang="fa-IR" b="1" dirty="0">
              <a:solidFill>
                <a:schemeClr val="tx1"/>
              </a:solidFill>
              <a:latin typeface="Times New Roman" panose="02020603050405020304" pitchFamily="18" charset="0"/>
              <a:ea typeface="SimSun" panose="02010600030101010101" pitchFamily="2" charset="-122"/>
            </a:endParaRPr>
          </a:p>
          <a:p>
            <a:pPr indent="180340" algn="just" rtl="1">
              <a:lnSpc>
                <a:spcPct val="107000"/>
              </a:lnSpc>
              <a:spcAft>
                <a:spcPts val="800"/>
              </a:spcAft>
            </a:pPr>
            <a:r>
              <a:rPr lang="fa-IR" b="1" dirty="0">
                <a:solidFill>
                  <a:schemeClr val="tx1"/>
                </a:solidFill>
                <a:latin typeface="Calibri" panose="020F0502020204030204" pitchFamily="34" charset="0"/>
                <a:ea typeface="Calibri" panose="020F0502020204030204" pitchFamily="34" charset="0"/>
                <a:cs typeface="B Zar" panose="00000400000000000000" pitchFamily="2" charset="-78"/>
              </a:rPr>
              <a:t>در تدوین اسناد سیاستی، به روابط رسمی بین سازمان‌های دخیل در مدیریت آب کشاورزی با رویکرد شبکه‌ای نگریسته شود و سازمان‌ها تشویق به دنبال کردن و نظارت بر روابط تعریف شده بین سازمانی شوند.</a:t>
            </a:r>
            <a:endParaRPr lang="en-US" b="1" dirty="0">
              <a:solidFill>
                <a:schemeClr val="tx1"/>
              </a:solidFill>
            </a:endParaRPr>
          </a:p>
        </p:txBody>
      </p:sp>
      <p:sp>
        <p:nvSpPr>
          <p:cNvPr id="4" name="Flowchart: Preparation 3"/>
          <p:cNvSpPr/>
          <p:nvPr/>
        </p:nvSpPr>
        <p:spPr>
          <a:xfrm>
            <a:off x="3508534" y="363940"/>
            <a:ext cx="2934268" cy="1048443"/>
          </a:xfrm>
          <a:prstGeom prst="flowChartPreparation">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i="1">
                <a:solidFill>
                  <a:schemeClr val="tx1"/>
                </a:solidFill>
                <a:effectLst>
                  <a:outerShdw blurRad="38100" dist="38100" dir="2700000" algn="tl">
                    <a:srgbClr val="000000">
                      <a:alpha val="43137"/>
                    </a:srgbClr>
                  </a:outerShdw>
                </a:effectLst>
                <a:cs typeface="B Zar" panose="00000400000000000000" pitchFamily="2" charset="-78"/>
              </a:rPr>
              <a:t>پیشنهادات</a:t>
            </a:r>
            <a:endParaRPr lang="en-US" sz="3200" b="1" i="1">
              <a:solidFill>
                <a:schemeClr val="tx1"/>
              </a:solidFill>
              <a:effectLst>
                <a:outerShdw blurRad="38100" dist="38100" dir="2700000" algn="tl">
                  <a:srgbClr val="000000">
                    <a:alpha val="43137"/>
                  </a:srgbClr>
                </a:outerShdw>
              </a:effectLst>
              <a:cs typeface="B Zar" panose="00000400000000000000" pitchFamily="2" charset="-78"/>
            </a:endParaRPr>
          </a:p>
        </p:txBody>
      </p:sp>
    </p:spTree>
    <p:extLst>
      <p:ext uri="{BB962C8B-B14F-4D97-AF65-F5344CB8AC3E}">
        <p14:creationId xmlns:p14="http://schemas.microsoft.com/office/powerpoint/2010/main" val="42096022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blipFill>
            <a:blip r:embed="rId2"/>
            <a:tile tx="0" ty="0" sx="100000" sy="100000" flip="none" algn="tl"/>
          </a:blipFill>
        </p:spPr>
        <p:txBody>
          <a:bodyPr>
            <a:normAutofit/>
          </a:bodyPr>
          <a:lstStyle/>
          <a:p>
            <a:pPr marL="0" indent="0" algn="ctr" rtl="1">
              <a:buNone/>
            </a:pPr>
            <a:endParaRPr lang="fa-IR" sz="9600">
              <a:cs typeface="B Zar" panose="00000400000000000000" pitchFamily="2" charset="-78"/>
            </a:endParaRPr>
          </a:p>
          <a:p>
            <a:pPr marL="0" indent="0" algn="ctr" rtl="1">
              <a:buNone/>
            </a:pPr>
            <a:r>
              <a:rPr lang="fa-IR" sz="9600" b="1" i="1">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Zar" panose="00000400000000000000" pitchFamily="2" charset="-78"/>
              </a:rPr>
              <a:t>از توجه شما</a:t>
            </a:r>
          </a:p>
          <a:p>
            <a:pPr marL="0" indent="0" algn="ctr" rtl="1">
              <a:buNone/>
            </a:pPr>
            <a:r>
              <a:rPr lang="fa-IR" sz="9600" b="1" i="1">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Zar" panose="00000400000000000000" pitchFamily="2" charset="-78"/>
              </a:rPr>
              <a:t> سپاسگزارم</a:t>
            </a:r>
            <a:endParaRPr lang="en-US" sz="9600" b="1" i="1">
              <a:ln w="13462">
                <a:solidFill>
                  <a:schemeClr val="bg1"/>
                </a:solidFill>
                <a:prstDash val="solid"/>
              </a:ln>
              <a:solidFill>
                <a:schemeClr val="tx1">
                  <a:lumMod val="85000"/>
                  <a:lumOff val="15000"/>
                </a:schemeClr>
              </a:solidFill>
              <a:effectLst>
                <a:outerShdw dist="38100" dir="2700000" algn="bl" rotWithShape="0">
                  <a:schemeClr val="accent5"/>
                </a:outerShdw>
              </a:effectLst>
              <a:cs typeface="B Zar" panose="00000400000000000000" pitchFamily="2" charset="-78"/>
            </a:endParaRPr>
          </a:p>
        </p:txBody>
      </p:sp>
      <p:sp>
        <p:nvSpPr>
          <p:cNvPr id="4" name="Smiley Face 3"/>
          <p:cNvSpPr/>
          <p:nvPr/>
        </p:nvSpPr>
        <p:spPr>
          <a:xfrm>
            <a:off x="5502321" y="5230504"/>
            <a:ext cx="1187357" cy="914400"/>
          </a:xfrm>
          <a:prstGeom prst="smileyFac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9288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009936" y="614149"/>
            <a:ext cx="7725690" cy="5527343"/>
          </a:xfrm>
          <a:prstGeom prst="flowChartAlternateProcess">
            <a:avLst/>
          </a:prstGeom>
          <a:ln>
            <a:noFill/>
          </a:ln>
          <a:effectLst>
            <a:glow rad="635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lt1"/>
          </a:fillRef>
          <a:effectRef idx="0">
            <a:schemeClr val="accent1"/>
          </a:effectRef>
          <a:fontRef idx="minor">
            <a:schemeClr val="dk1"/>
          </a:fontRef>
        </p:style>
        <p:txBody>
          <a:bodyPr rtlCol="0" anchor="ctr"/>
          <a:lstStyle/>
          <a:p>
            <a:pPr marL="342900" lvl="0" indent="180340" algn="just" defTabSz="457200" rtl="1">
              <a:lnSpc>
                <a:spcPct val="115000"/>
              </a:lnSpc>
              <a:spcBef>
                <a:spcPts val="1000"/>
              </a:spcBef>
              <a:spcAft>
                <a:spcPts val="1000"/>
              </a:spcAft>
              <a:buClr>
                <a:srgbClr val="5FCBEF"/>
              </a:buClr>
              <a:buSzPct val="80000"/>
              <a:buFont typeface="Wingdings 3" charset="2"/>
              <a:buChar char=""/>
            </a:pPr>
            <a:r>
              <a:rPr lang="fa-IR">
                <a:solidFill>
                  <a:prstClr val="black">
                    <a:lumMod val="75000"/>
                    <a:lumOff val="25000"/>
                  </a:prstClr>
                </a:solidFill>
                <a:ea typeface="SimSun" panose="02010600030101010101" pitchFamily="2" charset="-122"/>
                <a:cs typeface="B Zar" panose="00000400000000000000" pitchFamily="2" charset="-78"/>
              </a:rPr>
              <a:t>خطر کم آبی در استان گلستان و شهرستان گرگان مانند بسیاری از نقاط کشور به شدت محسوس است. در این شهرستان  بخش عمده آب در </a:t>
            </a:r>
            <a:r>
              <a:rPr lang="fa-IR" noProof="1">
                <a:solidFill>
                  <a:prstClr val="black">
                    <a:lumMod val="75000"/>
                    <a:lumOff val="25000"/>
                  </a:prstClr>
                </a:solidFill>
                <a:ea typeface="SimSun" panose="02010600030101010101" pitchFamily="2" charset="-122"/>
                <a:cs typeface="B Zar" panose="00000400000000000000" pitchFamily="2" charset="-78"/>
              </a:rPr>
              <a:t>کشاورزی مصرف می‌شود. </a:t>
            </a:r>
            <a:r>
              <a:rPr lang="fa-IR">
                <a:solidFill>
                  <a:prstClr val="black">
                    <a:lumMod val="75000"/>
                    <a:lumOff val="25000"/>
                  </a:prstClr>
                </a:solidFill>
                <a:ea typeface="SimSun" panose="02010600030101010101" pitchFamily="2" charset="-122"/>
                <a:cs typeface="B Zar" panose="00000400000000000000" pitchFamily="2" charset="-78"/>
              </a:rPr>
              <a:t>یکی </a:t>
            </a:r>
            <a:r>
              <a:rPr lang="fa-IR" noProof="1">
                <a:solidFill>
                  <a:prstClr val="black">
                    <a:lumMod val="75000"/>
                    <a:lumOff val="25000"/>
                  </a:prstClr>
                </a:solidFill>
                <a:ea typeface="SimSun" panose="02010600030101010101" pitchFamily="2" charset="-122"/>
                <a:cs typeface="B Zar" panose="00000400000000000000" pitchFamily="2" charset="-78"/>
              </a:rPr>
              <a:t>از چالش‌های مدیریتی آب در این شهرستان، پایین بودن بهره وری مصرف آب کشاورزی می‌باشد که نشان از ضعف مدیریت </a:t>
            </a:r>
            <a:r>
              <a:rPr lang="fa-IR">
                <a:solidFill>
                  <a:prstClr val="black">
                    <a:lumMod val="75000"/>
                    <a:lumOff val="25000"/>
                  </a:prstClr>
                </a:solidFill>
                <a:ea typeface="SimSun" panose="02010600030101010101" pitchFamily="2" charset="-122"/>
                <a:cs typeface="B Zar" panose="00000400000000000000" pitchFamily="2" charset="-78"/>
              </a:rPr>
              <a:t>دارد (اطلاعات شرکت </a:t>
            </a:r>
            <a:r>
              <a:rPr lang="fa-IR" noProof="1">
                <a:solidFill>
                  <a:prstClr val="black">
                    <a:lumMod val="75000"/>
                    <a:lumOff val="25000"/>
                  </a:prstClr>
                </a:solidFill>
                <a:ea typeface="SimSun" panose="02010600030101010101" pitchFamily="2" charset="-122"/>
                <a:cs typeface="B Zar" panose="00000400000000000000" pitchFamily="2" charset="-78"/>
              </a:rPr>
              <a:t>آب منطقه‌ای استان </a:t>
            </a:r>
            <a:r>
              <a:rPr lang="fa-IR">
                <a:solidFill>
                  <a:prstClr val="black">
                    <a:lumMod val="75000"/>
                    <a:lumOff val="25000"/>
                  </a:prstClr>
                </a:solidFill>
                <a:ea typeface="SimSun" panose="02010600030101010101" pitchFamily="2" charset="-122"/>
                <a:cs typeface="B Zar" panose="00000400000000000000" pitchFamily="2" charset="-78"/>
              </a:rPr>
              <a:t>گلستان، 1400).</a:t>
            </a:r>
            <a:r>
              <a:rPr lang="en-US">
                <a:solidFill>
                  <a:prstClr val="black">
                    <a:lumMod val="75000"/>
                    <a:lumOff val="25000"/>
                  </a:prstClr>
                </a:solidFill>
                <a:latin typeface="B Zar" panose="00000400000000000000" pitchFamily="2" charset="-78"/>
                <a:ea typeface="Calibri" panose="020F0502020204030204" pitchFamily="34" charset="0"/>
                <a:cs typeface="B Zar" panose="00000400000000000000" pitchFamily="2" charset="-78"/>
              </a:rPr>
              <a:t> </a:t>
            </a:r>
            <a:r>
              <a:rPr lang="fa-IR">
                <a:solidFill>
                  <a:prstClr val="black">
                    <a:lumMod val="75000"/>
                    <a:lumOff val="25000"/>
                  </a:prstClr>
                </a:solidFill>
                <a:latin typeface="B Zar" panose="00000400000000000000" pitchFamily="2" charset="-78"/>
                <a:ea typeface="Calibri" panose="020F0502020204030204" pitchFamily="34" charset="0"/>
                <a:cs typeface="B Zar" panose="00000400000000000000" pitchFamily="2" charset="-78"/>
              </a:rPr>
              <a:t>از کل سطح زیر کشت محصولات زراعی این شهرستان بیش از 54 درصد به محصولات آبی و 46 درصد به محصولات دی</a:t>
            </a:r>
            <a:r>
              <a:rPr lang="fa-IR" noProof="1">
                <a:solidFill>
                  <a:prstClr val="black">
                    <a:lumMod val="75000"/>
                    <a:lumOff val="25000"/>
                  </a:prstClr>
                </a:solidFill>
                <a:latin typeface="B Zar" panose="00000400000000000000" pitchFamily="2" charset="-78"/>
                <a:ea typeface="Calibri" panose="020F0502020204030204" pitchFamily="34" charset="0"/>
                <a:cs typeface="B Zar" panose="00000400000000000000" pitchFamily="2" charset="-78"/>
              </a:rPr>
              <a:t>م اختصاص دارد. بهره برداری بیش از حد کشاورزان از منابع آب و مدیریت ناکارا همواره خطر کم آبی را گوشزد می‌کند </a:t>
            </a:r>
            <a:r>
              <a:rPr lang="fa-IR">
                <a:solidFill>
                  <a:prstClr val="black">
                    <a:lumMod val="75000"/>
                    <a:lumOff val="25000"/>
                  </a:prstClr>
                </a:solidFill>
                <a:latin typeface="B Zar" panose="00000400000000000000" pitchFamily="2" charset="-78"/>
                <a:ea typeface="Calibri" panose="020F0502020204030204" pitchFamily="34" charset="0"/>
                <a:cs typeface="B Zar" panose="00000400000000000000" pitchFamily="2" charset="-78"/>
              </a:rPr>
              <a:t>(رضایی و همکاران، 1399). </a:t>
            </a:r>
            <a:r>
              <a:rPr lang="fa-IR" noProof="1">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بنابراین با توجه به چالش‌های تأمین آب کشور و وجود مشکلات متعدد مدیریتی، بررسی انسجام سازمانی و ظرفیت سازگاری شبکه سازمان‌های مربوط به مدیریت آب کشاورزی امری ضروری به نظر می‌رسد. زیرا سازمان‌های زیادی در مدیریت آب کشاورزی دخیل هستند. این سازمان‌ها می‌توانند </a:t>
            </a:r>
            <a:r>
              <a:rPr lang="fa-IR">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با افزایش همکاری و هماهنگی و تقویت روابط برون سازمانی و همچنین ایجاد ظرفیت سازگاری نسبت به مقوله چالش برانگیز آب کشاورزی، بحث مدیریت تقاضا و مصرف آب و </a:t>
            </a:r>
            <a:r>
              <a:rPr lang="fa-IR" noProof="1">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چالش‌های مدیریتی موجود؛ که نقش عمده‌ای در </a:t>
            </a:r>
            <a:r>
              <a:rPr lang="fa-IR">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بحران آب دارند را بهبود بخشند. به همین دلیل پژوهش حاضر به بررسی انسجام سازمانی و ظرفیت سازگاری </a:t>
            </a:r>
            <a:r>
              <a:rPr lang="fa-IR" noProof="1">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سازمان‌های استانی</a:t>
            </a:r>
            <a:r>
              <a:rPr lang="fa-IR">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rPr>
              <a:t> مرتبط با مدیریت آب کشاورزی خواهد پرداخت و راهکارهای مقتضی برای تقویت آن را ارائه خواهد کرد.</a:t>
            </a:r>
            <a:endParaRPr lang="en-US">
              <a:solidFill>
                <a:prstClr val="black">
                  <a:lumMod val="75000"/>
                  <a:lumOff val="25000"/>
                </a:prstClr>
              </a:solidFill>
              <a:latin typeface="Arial" panose="020B060402020202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val="417540451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541029" y="2054457"/>
            <a:ext cx="1610436" cy="914400"/>
          </a:xfrm>
          <a:prstGeom prst="ellipse">
            <a:avLst/>
          </a:prstGeom>
          <a:scene3d>
            <a:camera prst="orthographicFront"/>
            <a:lightRig rig="threePt" dir="t"/>
          </a:scene3d>
          <a:sp3d>
            <a:bevelT w="114300" prst="hardEdge"/>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a-IR" sz="2000" b="1">
                <a:solidFill>
                  <a:schemeClr val="tx1"/>
                </a:solidFill>
                <a:cs typeface="B Zar" panose="00000400000000000000" pitchFamily="2" charset="-78"/>
              </a:rPr>
              <a:t>هدف</a:t>
            </a:r>
            <a:r>
              <a:rPr lang="fa-IR" sz="2000" b="1">
                <a:solidFill>
                  <a:schemeClr val="bg1"/>
                </a:solidFill>
                <a:cs typeface="B Zar" panose="00000400000000000000" pitchFamily="2" charset="-78"/>
              </a:rPr>
              <a:t> </a:t>
            </a:r>
            <a:r>
              <a:rPr lang="fa-IR" sz="2000" b="1">
                <a:solidFill>
                  <a:schemeClr val="tx1"/>
                </a:solidFill>
                <a:cs typeface="B Zar" panose="00000400000000000000" pitchFamily="2" charset="-78"/>
              </a:rPr>
              <a:t>کلی</a:t>
            </a:r>
            <a:endParaRPr lang="en-US" sz="2000" b="1">
              <a:solidFill>
                <a:schemeClr val="tx1"/>
              </a:solidFill>
              <a:cs typeface="B Zar" panose="00000400000000000000" pitchFamily="2" charset="-78"/>
            </a:endParaRPr>
          </a:p>
        </p:txBody>
      </p:sp>
      <p:sp>
        <p:nvSpPr>
          <p:cNvPr id="6" name="Oval 5"/>
          <p:cNvSpPr/>
          <p:nvPr/>
        </p:nvSpPr>
        <p:spPr>
          <a:xfrm>
            <a:off x="7546371" y="4376463"/>
            <a:ext cx="1610434" cy="914400"/>
          </a:xfrm>
          <a:prstGeom prst="ellipse">
            <a:avLst/>
          </a:prstGeom>
          <a:scene3d>
            <a:camera prst="orthographicFront"/>
            <a:lightRig rig="threePt" dir="t"/>
          </a:scene3d>
          <a:sp3d>
            <a:bevelT w="114300" prst="hardEdge"/>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a-IR" sz="2000" b="1">
                <a:solidFill>
                  <a:schemeClr val="tx1"/>
                </a:solidFill>
                <a:cs typeface="B Zar" panose="00000400000000000000" pitchFamily="2" charset="-78"/>
              </a:rPr>
              <a:t>اهداف اختصاصی</a:t>
            </a:r>
            <a:endParaRPr lang="en-US" sz="2000" b="1">
              <a:solidFill>
                <a:schemeClr val="tx1"/>
              </a:solidFill>
              <a:cs typeface="B Zar" panose="00000400000000000000" pitchFamily="2" charset="-78"/>
            </a:endParaRPr>
          </a:p>
        </p:txBody>
      </p:sp>
      <p:sp>
        <p:nvSpPr>
          <p:cNvPr id="9" name="Oval 8"/>
          <p:cNvSpPr/>
          <p:nvPr/>
        </p:nvSpPr>
        <p:spPr>
          <a:xfrm>
            <a:off x="935072" y="1924334"/>
            <a:ext cx="5861929" cy="1044523"/>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indent="180340" algn="ctr" rtl="1">
              <a:lnSpc>
                <a:spcPct val="115000"/>
              </a:lnSpc>
              <a:spcAft>
                <a:spcPts val="1000"/>
              </a:spcAft>
            </a:pPr>
            <a:r>
              <a:rPr lang="fa-IR"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بررسی انسجام سازمانی و ظرفیت سازگاری شبکه سازمانی مدیریت آب کشاورزی در استان گلستان</a:t>
            </a: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B Nazanin" panose="00000400000000000000" pitchFamily="2" charset="-78"/>
            </a:endParaRPr>
          </a:p>
        </p:txBody>
      </p:sp>
      <p:sp>
        <p:nvSpPr>
          <p:cNvPr id="10" name="Flowchart: Terminator 9"/>
          <p:cNvSpPr/>
          <p:nvPr/>
        </p:nvSpPr>
        <p:spPr>
          <a:xfrm>
            <a:off x="997544" y="3537876"/>
            <a:ext cx="5861929" cy="552533"/>
          </a:xfrm>
          <a:prstGeom prst="flowChartTerminator">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بررسی میزان انسجام سازمانی شبکه سازمانی مدیریت آب کشاورزی در استان گلستان</a:t>
            </a:r>
            <a:endParaRPr lang="en-US" b="1" dirty="0">
              <a:solidFill>
                <a:schemeClr val="bg1"/>
              </a:solidFill>
              <a:effectLst>
                <a:outerShdw blurRad="38100" dist="38100" dir="2700000" algn="tl">
                  <a:srgbClr val="000000">
                    <a:alpha val="43137"/>
                  </a:srgbClr>
                </a:outerShdw>
              </a:effectLst>
              <a:cs typeface="B Nazanin" panose="00000400000000000000" pitchFamily="2" charset="-78"/>
            </a:endParaRPr>
          </a:p>
        </p:txBody>
      </p:sp>
      <p:sp>
        <p:nvSpPr>
          <p:cNvPr id="11" name="Flowchart: Terminator 10"/>
          <p:cNvSpPr/>
          <p:nvPr/>
        </p:nvSpPr>
        <p:spPr>
          <a:xfrm>
            <a:off x="959982" y="4275292"/>
            <a:ext cx="5861929" cy="529520"/>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b="1" dirty="0">
                <a:solidFill>
                  <a:schemeClr val="bg1"/>
                </a:solidFill>
                <a:effectLst>
                  <a:outerShdw blurRad="38100" dist="38100" dir="2700000" algn="tl">
                    <a:srgbClr val="000000">
                      <a:alpha val="43137"/>
                    </a:srgbClr>
                  </a:outerShdw>
                </a:effectLst>
                <a:ea typeface="SimSun" panose="02010600030101010101" pitchFamily="2" charset="-122"/>
                <a:cs typeface="B Nazanin" panose="00000400000000000000" pitchFamily="2" charset="-78"/>
              </a:rPr>
              <a:t>بررسی میزان ظرفیت سازگاری شبکه سازمانی مدیریت آب کشاورزی با مهمترین چالش آب در استان گلستان</a:t>
            </a:r>
            <a:endParaRPr lang="en-US" b="1" dirty="0">
              <a:solidFill>
                <a:schemeClr val="bg1"/>
              </a:solidFill>
              <a:effectLst>
                <a:outerShdw blurRad="38100" dist="38100" dir="2700000" algn="tl">
                  <a:srgbClr val="000000">
                    <a:alpha val="43137"/>
                  </a:srgbClr>
                </a:outerShdw>
              </a:effectLst>
              <a:cs typeface="B Nazanin" panose="00000400000000000000" pitchFamily="2" charset="-78"/>
            </a:endParaRPr>
          </a:p>
        </p:txBody>
      </p:sp>
      <p:sp>
        <p:nvSpPr>
          <p:cNvPr id="12" name="Flowchart: Terminator 11"/>
          <p:cNvSpPr/>
          <p:nvPr/>
        </p:nvSpPr>
        <p:spPr>
          <a:xfrm>
            <a:off x="992202" y="4988164"/>
            <a:ext cx="5861929" cy="53810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بررسی رابطه میزان انسجام سازمانی و میزان ظرفیت سازگاری شبکه سازمانی مدیریت آب کشاورزی در استان گلستان</a:t>
            </a:r>
            <a:endParaRPr lang="en-US" b="1" dirty="0">
              <a:solidFill>
                <a:schemeClr val="bg1"/>
              </a:solidFill>
              <a:effectLst>
                <a:outerShdw blurRad="38100" dist="38100" dir="2700000" algn="tl">
                  <a:srgbClr val="000000">
                    <a:alpha val="43137"/>
                  </a:srgbClr>
                </a:outerShdw>
              </a:effectLst>
              <a:cs typeface="B Nazanin" panose="00000400000000000000" pitchFamily="2" charset="-78"/>
            </a:endParaRPr>
          </a:p>
        </p:txBody>
      </p:sp>
      <p:sp>
        <p:nvSpPr>
          <p:cNvPr id="13" name="Flowchart: Terminator 12"/>
          <p:cNvSpPr/>
          <p:nvPr/>
        </p:nvSpPr>
        <p:spPr>
          <a:xfrm>
            <a:off x="883707" y="5709624"/>
            <a:ext cx="5913294" cy="885905"/>
          </a:xfrm>
          <a:prstGeom prst="flowChartTerminator">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b="1" noProof="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B Nazanin" panose="00000400000000000000" pitchFamily="2" charset="-78"/>
              </a:rPr>
              <a:t>بررسی ارتباط بین ویژگی‌های فردی و شغلی پاسخگویان و نظر آنها نسبت به انسجام سازمانی و ظرفیت سازگاری </a:t>
            </a:r>
            <a:r>
              <a:rPr lang="fa-IR" b="1" noProof="1">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شبکه سازمانی مدیریت آب کشاورزی در استان گلستان</a:t>
            </a:r>
            <a:endParaRPr lang="fa-IR" b="1" noProof="1">
              <a:solidFill>
                <a:schemeClr val="bg1"/>
              </a:solidFill>
              <a:effectLst>
                <a:outerShdw blurRad="38100" dist="38100" dir="2700000" algn="tl">
                  <a:srgbClr val="000000">
                    <a:alpha val="43137"/>
                  </a:srgbClr>
                </a:outerShdw>
              </a:effectLst>
              <a:cs typeface="B Nazanin" panose="00000400000000000000" pitchFamily="2" charset="-78"/>
            </a:endParaRPr>
          </a:p>
        </p:txBody>
      </p:sp>
      <p:cxnSp>
        <p:nvCxnSpPr>
          <p:cNvPr id="15" name="Straight Arrow Connector 14"/>
          <p:cNvCxnSpPr/>
          <p:nvPr/>
        </p:nvCxnSpPr>
        <p:spPr>
          <a:xfrm flipH="1" flipV="1">
            <a:off x="6859473" y="3862278"/>
            <a:ext cx="880749" cy="6480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flipV="1">
            <a:off x="6850940" y="4542815"/>
            <a:ext cx="695429" cy="2619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flipH="1">
            <a:off x="6843363" y="4930514"/>
            <a:ext cx="697666" cy="3213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H="1">
            <a:off x="6902307" y="5127313"/>
            <a:ext cx="837916" cy="9165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a:endCxn id="9" idx="6"/>
          </p:cNvCxnSpPr>
          <p:nvPr/>
        </p:nvCxnSpPr>
        <p:spPr>
          <a:xfrm flipH="1" flipV="1">
            <a:off x="6797001" y="2446596"/>
            <a:ext cx="744028" cy="691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Double Wave 46"/>
          <p:cNvSpPr/>
          <p:nvPr/>
        </p:nvSpPr>
        <p:spPr>
          <a:xfrm>
            <a:off x="3382675" y="356717"/>
            <a:ext cx="3439236" cy="914400"/>
          </a:xfrm>
          <a:prstGeom prst="doubleWave">
            <a:avLst/>
          </a:prstGeom>
          <a:ln/>
          <a:scene3d>
            <a:camera prst="perspectiveLeft"/>
            <a:lightRig rig="threePt" dir="t"/>
          </a:scene3d>
          <a:sp3d>
            <a:bevelT w="114300" prst="hardEdge"/>
          </a:sp3d>
        </p:spPr>
        <p:style>
          <a:lnRef idx="2">
            <a:schemeClr val="accent5"/>
          </a:lnRef>
          <a:fillRef idx="1">
            <a:schemeClr val="lt1"/>
          </a:fillRef>
          <a:effectRef idx="0">
            <a:schemeClr val="accent5"/>
          </a:effectRef>
          <a:fontRef idx="minor">
            <a:schemeClr val="dk1"/>
          </a:fontRef>
        </p:style>
        <p:txBody>
          <a:bodyPr rtlCol="0" anchor="ctr"/>
          <a:lstStyle/>
          <a:p>
            <a:pPr algn="ctr"/>
            <a:r>
              <a:rPr lang="fa-IR" sz="3200" b="1">
                <a:cs typeface="B Zar" panose="00000400000000000000" pitchFamily="2" charset="-78"/>
              </a:rPr>
              <a:t>اهداف تحقیق</a:t>
            </a:r>
            <a:endParaRPr lang="en-US" sz="3200" b="1">
              <a:cs typeface="B Zar" panose="00000400000000000000" pitchFamily="2" charset="-78"/>
            </a:endParaRPr>
          </a:p>
        </p:txBody>
      </p:sp>
    </p:spTree>
    <p:extLst>
      <p:ext uri="{BB962C8B-B14F-4D97-AF65-F5344CB8AC3E}">
        <p14:creationId xmlns:p14="http://schemas.microsoft.com/office/powerpoint/2010/main" val="168910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8903" y="2037760"/>
            <a:ext cx="6776462" cy="3880773"/>
          </a:xfrm>
        </p:spPr>
        <p:style>
          <a:lnRef idx="2">
            <a:schemeClr val="accent1">
              <a:shade val="50000"/>
            </a:schemeClr>
          </a:lnRef>
          <a:fillRef idx="1">
            <a:schemeClr val="accent1"/>
          </a:fillRef>
          <a:effectRef idx="0">
            <a:schemeClr val="accent1"/>
          </a:effectRef>
          <a:fontRef idx="minor">
            <a:schemeClr val="lt1"/>
          </a:fontRef>
        </p:style>
        <p:txBody>
          <a:bodyPr/>
          <a:lstStyle/>
          <a:p>
            <a:pPr indent="180340" algn="just" rtl="1">
              <a:lnSpc>
                <a:spcPct val="115000"/>
              </a:lnSpc>
              <a:spcAft>
                <a:spcPts val="1000"/>
              </a:spcAft>
            </a:pPr>
            <a:r>
              <a:rPr lang="fa-IR"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انسجام سازمانی شبکه سازمانی مدیریت آب کشاورزی در استان گلستان به چه میزان است؟ </a:t>
            </a: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B Nazanin" panose="00000400000000000000" pitchFamily="2" charset="-78"/>
            </a:endParaRPr>
          </a:p>
          <a:p>
            <a:pPr indent="180340" algn="just" rtl="1">
              <a:lnSpc>
                <a:spcPct val="115000"/>
              </a:lnSpc>
              <a:spcAft>
                <a:spcPts val="1000"/>
              </a:spcAft>
            </a:pPr>
            <a:r>
              <a:rPr lang="fa-IR"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ظرفیت سازگاری شبکه سازمانی مدیریت آب کشاورزی در استان گلستان به چه میزان است؟ </a:t>
            </a: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B Nazanin" panose="00000400000000000000" pitchFamily="2" charset="-78"/>
            </a:endParaRPr>
          </a:p>
          <a:p>
            <a:pPr indent="180340" algn="just" rtl="1">
              <a:lnSpc>
                <a:spcPct val="115000"/>
              </a:lnSpc>
              <a:spcAft>
                <a:spcPts val="1000"/>
              </a:spcAft>
            </a:pPr>
            <a:r>
              <a:rPr lang="fa-IR"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 بین انسجام سازمانی و ظرفیت سازگاری شبکه سازمانی مدیریت آب کشاورزی در استان گلستان چه ارتباطی وجود دارد؟ </a:t>
            </a: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B Nazanin" panose="00000400000000000000" pitchFamily="2" charset="-78"/>
            </a:endParaRPr>
          </a:p>
          <a:p>
            <a:pPr indent="180340" algn="just" rtl="1">
              <a:lnSpc>
                <a:spcPct val="115000"/>
              </a:lnSpc>
              <a:spcAft>
                <a:spcPts val="1000"/>
              </a:spcAft>
            </a:pPr>
            <a:r>
              <a:rPr lang="fa-IR"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 </a:t>
            </a:r>
            <a:r>
              <a:rPr lang="fa-IR"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B Nazanin" panose="00000400000000000000" pitchFamily="2" charset="-78"/>
              </a:rPr>
              <a:t>آیا ارتباطی بین </a:t>
            </a:r>
            <a:r>
              <a:rPr lang="fa-IR" b="1" noProof="1">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B Nazanin" panose="00000400000000000000" pitchFamily="2" charset="-78"/>
              </a:rPr>
              <a:t>ویژگی‌های فردی و شغلی پاسخگویان </a:t>
            </a:r>
            <a:r>
              <a:rPr lang="fa-IR"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B Nazanin" panose="00000400000000000000" pitchFamily="2" charset="-78"/>
              </a:rPr>
              <a:t>و نظر آنها نسبت به انسجام سازمانی و ظرفیت سازگاری </a:t>
            </a:r>
            <a:r>
              <a:rPr lang="fa-IR"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B Nazanin" panose="00000400000000000000" pitchFamily="2" charset="-78"/>
              </a:rPr>
              <a:t>شبکه سازمانی مدیریت آب کشاورزی در استان گلستان </a:t>
            </a:r>
            <a:r>
              <a:rPr lang="fa-IR" b="1" dirty="0">
                <a:solidFill>
                  <a:schemeClr val="bg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B Nazanin" panose="00000400000000000000" pitchFamily="2" charset="-78"/>
              </a:rPr>
              <a:t>وجود دارد؟ </a:t>
            </a: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ea typeface="SimSun" panose="02010600030101010101" pitchFamily="2" charset="-122"/>
              <a:cs typeface="B Nazanin" panose="00000400000000000000" pitchFamily="2" charset="-78"/>
            </a:endParaRPr>
          </a:p>
          <a:p>
            <a:pPr algn="r" rtl="1"/>
            <a:endParaRPr lang="en-US" dirty="0"/>
          </a:p>
        </p:txBody>
      </p:sp>
      <p:sp>
        <p:nvSpPr>
          <p:cNvPr id="4" name="Double Wave 3"/>
          <p:cNvSpPr/>
          <p:nvPr/>
        </p:nvSpPr>
        <p:spPr>
          <a:xfrm>
            <a:off x="3616656" y="567140"/>
            <a:ext cx="2600957" cy="914400"/>
          </a:xfrm>
          <a:prstGeom prst="doubleWave">
            <a:avLst/>
          </a:prstGeom>
          <a:scene3d>
            <a:camera prst="orthographicFront"/>
            <a:lightRig rig="threePt" dir="t"/>
          </a:scene3d>
          <a:sp3d>
            <a:bevelT w="114300" prst="hardEdge"/>
          </a:sp3d>
        </p:spPr>
        <p:style>
          <a:lnRef idx="2">
            <a:schemeClr val="accent5"/>
          </a:lnRef>
          <a:fillRef idx="1">
            <a:schemeClr val="lt1"/>
          </a:fillRef>
          <a:effectRef idx="0">
            <a:schemeClr val="accent5"/>
          </a:effectRef>
          <a:fontRef idx="minor">
            <a:schemeClr val="dk1"/>
          </a:fontRef>
        </p:style>
        <p:txBody>
          <a:bodyPr rtlCol="0" anchor="ctr"/>
          <a:lstStyle/>
          <a:p>
            <a:pPr algn="ctr"/>
            <a:r>
              <a:rPr lang="fa-IR" sz="3200" b="1">
                <a:cs typeface="B Zar" panose="00000400000000000000" pitchFamily="2" charset="-78"/>
              </a:rPr>
              <a:t>سوالات تحقیق</a:t>
            </a:r>
            <a:endParaRPr lang="en-US" sz="3200" b="1">
              <a:cs typeface="B Zar" panose="00000400000000000000" pitchFamily="2" charset="-78"/>
            </a:endParaRPr>
          </a:p>
        </p:txBody>
      </p:sp>
    </p:spTree>
    <p:extLst>
      <p:ext uri="{BB962C8B-B14F-4D97-AF65-F5344CB8AC3E}">
        <p14:creationId xmlns:p14="http://schemas.microsoft.com/office/powerpoint/2010/main" val="3230128932"/>
      </p:ext>
    </p:extLst>
  </p:cSld>
  <p:clrMapOvr>
    <a:masterClrMapping/>
  </p:clrMapOvr>
  <p:transition spd="med">
    <p:pull/>
  </p:transition>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1037</TotalTime>
  <Words>5070</Words>
  <Application>Microsoft Office PowerPoint</Application>
  <PresentationFormat>Widescreen</PresentationFormat>
  <Paragraphs>255</Paragraphs>
  <Slides>69</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69</vt:i4>
      </vt:variant>
    </vt:vector>
  </HeadingPairs>
  <TitlesOfParts>
    <vt:vector size="81" baseType="lpstr">
      <vt:lpstr>Andalus</vt:lpstr>
      <vt:lpstr>Arial</vt:lpstr>
      <vt:lpstr>B Nazanin</vt:lpstr>
      <vt:lpstr>B Zar</vt:lpstr>
      <vt:lpstr>Bodoni MT</vt:lpstr>
      <vt:lpstr>Calibri</vt:lpstr>
      <vt:lpstr>Cambria Math</vt:lpstr>
      <vt:lpstr>Times New Roman</vt:lpstr>
      <vt:lpstr>Times New Roman Bold</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                                انسجام در سازمان‌ها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چارچوب مفهومی تحقیق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ISDM</vt:lpstr>
      <vt:lpstr>گروه بندی انسجام سازمانی از نظر افراد مورد مطالعه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به منظور مقایسه ابعاد ظرفیت سازگاری از آزمون فریدمن استفاده شد. با توجه به سطح معنی داری می‌توان نتیجه گرفت که ابعاد ظرفیت سازگاری رتبه‌های یکسانی ندارند و از اهمیت متفاوتی برخوردار هستند. با توجه به میانگین رتبه‌ای، اهمیت ظرفیت یادگیری بیشتر از سایر ابعاد می‌باشد.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Ahmad Abedi Sarvestani</cp:lastModifiedBy>
  <cp:revision>178</cp:revision>
  <dcterms:created xsi:type="dcterms:W3CDTF">2021-08-30T13:40:49Z</dcterms:created>
  <dcterms:modified xsi:type="dcterms:W3CDTF">2023-06-28T14:47:04Z</dcterms:modified>
</cp:coreProperties>
</file>